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0" r:id="rId1"/>
  </p:sldMasterIdLst>
  <p:notesMasterIdLst>
    <p:notesMasterId r:id="rId13"/>
  </p:notesMasterIdLst>
  <p:sldIdLst>
    <p:sldId id="265" r:id="rId2"/>
    <p:sldId id="264" r:id="rId3"/>
    <p:sldId id="260" r:id="rId4"/>
    <p:sldId id="259" r:id="rId5"/>
    <p:sldId id="269" r:id="rId6"/>
    <p:sldId id="272" r:id="rId7"/>
    <p:sldId id="263" r:id="rId8"/>
    <p:sldId id="267" r:id="rId9"/>
    <p:sldId id="274" r:id="rId10"/>
    <p:sldId id="273" r:id="rId11"/>
    <p:sldId id="266" r:id="rId12"/>
  </p:sldIdLst>
  <p:sldSz cx="12192000" cy="6858000"/>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8" d="100"/>
          <a:sy n="78" d="100"/>
        </p:scale>
        <p:origin x="850"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3936768" y="0"/>
            <a:ext cx="3011699" cy="463408"/>
          </a:xfrm>
          <a:prstGeom prst="rect">
            <a:avLst/>
          </a:prstGeom>
        </p:spPr>
        <p:txBody>
          <a:bodyPr vert="horz" lIns="92492" tIns="46246" rIns="92492" bIns="46246" rtlCol="0"/>
          <a:lstStyle>
            <a:lvl1pPr algn="r">
              <a:defRPr sz="1200"/>
            </a:lvl1pPr>
          </a:lstStyle>
          <a:p>
            <a:fld id="{92A0C795-3831-483A-9579-B06B4EA5FC46}" type="datetimeFigureOut">
              <a:t>2/6/2024</a:t>
            </a:fld>
            <a:endParaRPr lang="en-US"/>
          </a:p>
        </p:txBody>
      </p:sp>
      <p:sp>
        <p:nvSpPr>
          <p:cNvPr id="4" name="Slide Image Placeholder 3"/>
          <p:cNvSpPr>
            <a:spLocks noGrp="1" noRot="1" noChangeAspect="1"/>
          </p:cNvSpPr>
          <p:nvPr>
            <p:ph type="sldImg" idx="2"/>
          </p:nvPr>
        </p:nvSpPr>
        <p:spPr>
          <a:xfrm>
            <a:off x="703263" y="1154113"/>
            <a:ext cx="5543550" cy="3117850"/>
          </a:xfrm>
          <a:prstGeom prst="rect">
            <a:avLst/>
          </a:prstGeom>
          <a:noFill/>
          <a:ln w="12700">
            <a:solidFill>
              <a:prstClr val="black"/>
            </a:solidFill>
          </a:ln>
        </p:spPr>
        <p:txBody>
          <a:bodyPr vert="horz" lIns="92492" tIns="46246" rIns="92492" bIns="46246" rtlCol="0" anchor="ctr"/>
          <a:lstStyle/>
          <a:p>
            <a:endParaRPr lang="en-US"/>
          </a:p>
        </p:txBody>
      </p:sp>
      <p:sp>
        <p:nvSpPr>
          <p:cNvPr id="5" name="Notes Placeholder 4"/>
          <p:cNvSpPr>
            <a:spLocks noGrp="1"/>
          </p:cNvSpPr>
          <p:nvPr>
            <p:ph type="body" sz="quarter" idx="3"/>
          </p:nvPr>
        </p:nvSpPr>
        <p:spPr>
          <a:xfrm>
            <a:off x="695008" y="4444861"/>
            <a:ext cx="5560060" cy="3636705"/>
          </a:xfrm>
          <a:prstGeom prst="rect">
            <a:avLst/>
          </a:prstGeom>
        </p:spPr>
        <p:txBody>
          <a:bodyPr vert="horz" lIns="92492" tIns="46246" rIns="92492" bIns="4624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9"/>
            <a:ext cx="3011699" cy="463407"/>
          </a:xfrm>
          <a:prstGeom prst="rect">
            <a:avLst/>
          </a:prstGeom>
        </p:spPr>
        <p:txBody>
          <a:bodyPr vert="horz" lIns="92492" tIns="46246" rIns="92492" bIns="46246" rtlCol="0" anchor="b"/>
          <a:lstStyle>
            <a:lvl1pPr algn="r">
              <a:defRPr sz="1200"/>
            </a:lvl1pPr>
          </a:lstStyle>
          <a:p>
            <a:fld id="{ADD80DB7-ED6F-4E20-AB7B-289E1D10CCAF}" type="slidenum">
              <a:t>‹#›</a:t>
            </a:fld>
            <a:endParaRPr lang="en-US"/>
          </a:p>
        </p:txBody>
      </p:sp>
    </p:spTree>
    <p:extLst>
      <p:ext uri="{BB962C8B-B14F-4D97-AF65-F5344CB8AC3E}">
        <p14:creationId xmlns:p14="http://schemas.microsoft.com/office/powerpoint/2010/main" val="31545437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D80DB7-ED6F-4E20-AB7B-289E1D10CCAF}" type="slidenum">
              <a:rPr lang="en-US" smtClean="0"/>
              <a:t>1</a:t>
            </a:fld>
            <a:endParaRPr lang="en-US"/>
          </a:p>
        </p:txBody>
      </p:sp>
    </p:spTree>
    <p:extLst>
      <p:ext uri="{BB962C8B-B14F-4D97-AF65-F5344CB8AC3E}">
        <p14:creationId xmlns:p14="http://schemas.microsoft.com/office/powerpoint/2010/main" val="15476335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D80DB7-ED6F-4E20-AB7B-289E1D10CCAF}" type="slidenum">
              <a:rPr lang="en-US" smtClean="0"/>
              <a:t>11</a:t>
            </a:fld>
            <a:endParaRPr lang="en-US"/>
          </a:p>
        </p:txBody>
      </p:sp>
    </p:spTree>
    <p:extLst>
      <p:ext uri="{BB962C8B-B14F-4D97-AF65-F5344CB8AC3E}">
        <p14:creationId xmlns:p14="http://schemas.microsoft.com/office/powerpoint/2010/main" val="35188039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D80DB7-ED6F-4E20-AB7B-289E1D10CCAF}" type="slidenum">
              <a:rPr lang="en-US" smtClean="0"/>
              <a:t>2</a:t>
            </a:fld>
            <a:endParaRPr lang="en-US"/>
          </a:p>
        </p:txBody>
      </p:sp>
    </p:spTree>
    <p:extLst>
      <p:ext uri="{BB962C8B-B14F-4D97-AF65-F5344CB8AC3E}">
        <p14:creationId xmlns:p14="http://schemas.microsoft.com/office/powerpoint/2010/main" val="635426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D80DB7-ED6F-4E20-AB7B-289E1D10CCAF}" type="slidenum">
              <a:rPr lang="en-US" smtClean="0"/>
              <a:t>3</a:t>
            </a:fld>
            <a:endParaRPr lang="en-US"/>
          </a:p>
        </p:txBody>
      </p:sp>
    </p:spTree>
    <p:extLst>
      <p:ext uri="{BB962C8B-B14F-4D97-AF65-F5344CB8AC3E}">
        <p14:creationId xmlns:p14="http://schemas.microsoft.com/office/powerpoint/2010/main" val="39547030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D80DB7-ED6F-4E20-AB7B-289E1D10CCAF}" type="slidenum">
              <a:rPr lang="en-US" smtClean="0"/>
              <a:t>4</a:t>
            </a:fld>
            <a:endParaRPr lang="en-US"/>
          </a:p>
        </p:txBody>
      </p:sp>
    </p:spTree>
    <p:extLst>
      <p:ext uri="{BB962C8B-B14F-4D97-AF65-F5344CB8AC3E}">
        <p14:creationId xmlns:p14="http://schemas.microsoft.com/office/powerpoint/2010/main" val="24997169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D80DB7-ED6F-4E20-AB7B-289E1D10CCAF}" type="slidenum">
              <a:rPr lang="en-US" smtClean="0"/>
              <a:t>5</a:t>
            </a:fld>
            <a:endParaRPr lang="en-US"/>
          </a:p>
        </p:txBody>
      </p:sp>
    </p:spTree>
    <p:extLst>
      <p:ext uri="{BB962C8B-B14F-4D97-AF65-F5344CB8AC3E}">
        <p14:creationId xmlns:p14="http://schemas.microsoft.com/office/powerpoint/2010/main" val="32081861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D80DB7-ED6F-4E20-AB7B-289E1D10CCAF}" type="slidenum">
              <a:rPr lang="en-US" smtClean="0"/>
              <a:t>6</a:t>
            </a:fld>
            <a:endParaRPr lang="en-US"/>
          </a:p>
        </p:txBody>
      </p:sp>
    </p:spTree>
    <p:extLst>
      <p:ext uri="{BB962C8B-B14F-4D97-AF65-F5344CB8AC3E}">
        <p14:creationId xmlns:p14="http://schemas.microsoft.com/office/powerpoint/2010/main" val="30714232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D80DB7-ED6F-4E20-AB7B-289E1D10CCAF}" type="slidenum">
              <a:rPr lang="en-US" smtClean="0"/>
              <a:t>7</a:t>
            </a:fld>
            <a:endParaRPr lang="en-US"/>
          </a:p>
        </p:txBody>
      </p:sp>
    </p:spTree>
    <p:extLst>
      <p:ext uri="{BB962C8B-B14F-4D97-AF65-F5344CB8AC3E}">
        <p14:creationId xmlns:p14="http://schemas.microsoft.com/office/powerpoint/2010/main" val="4825690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D80DB7-ED6F-4E20-AB7B-289E1D10CCAF}" type="slidenum">
              <a:rPr lang="en-US" smtClean="0"/>
              <a:t>8</a:t>
            </a:fld>
            <a:endParaRPr lang="en-US"/>
          </a:p>
        </p:txBody>
      </p:sp>
    </p:spTree>
    <p:extLst>
      <p:ext uri="{BB962C8B-B14F-4D97-AF65-F5344CB8AC3E}">
        <p14:creationId xmlns:p14="http://schemas.microsoft.com/office/powerpoint/2010/main" val="3054067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D80DB7-ED6F-4E20-AB7B-289E1D10CCAF}" type="slidenum">
              <a:rPr lang="en-US" smtClean="0"/>
              <a:t>10</a:t>
            </a:fld>
            <a:endParaRPr lang="en-US"/>
          </a:p>
        </p:txBody>
      </p:sp>
    </p:spTree>
    <p:extLst>
      <p:ext uri="{BB962C8B-B14F-4D97-AF65-F5344CB8AC3E}">
        <p14:creationId xmlns:p14="http://schemas.microsoft.com/office/powerpoint/2010/main" val="4049285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61BEF0D-F0BB-DE4B-95CE-6DB70DBA9567}" type="datetimeFigureOut">
              <a:rPr lang="en-US" dirty="0"/>
              <a:pPr/>
              <a:t>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latin typeface="Arial"/>
              </a:rPr>
              <a:t>”</a:t>
            </a:r>
            <a:endParaRPr lang="en-US">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C6B4A9-1611-4792-9094-5F34BCA07E0B}" type="datetimeFigureOut">
              <a:rPr lang="en-US" dirty="0"/>
              <a:t>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B712588-04B1-427B-82EE-E8DB90309F08}" type="datetimeFigureOut">
              <a:rPr lang="en-US" dirty="0"/>
              <a:t>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61BEF0D-F0BB-DE4B-95CE-6DB70DBA9567}" type="datetimeFigureOut">
              <a:rPr lang="en-US" dirty="0"/>
              <a:pPr/>
              <a:t>2/6/2024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p>
        </p:txBody>
      </p:sp>
      <p:sp>
        <p:nvSpPr>
          <p:cNvPr id="3" name="Date Placeholder 2"/>
          <p:cNvSpPr>
            <a:spLocks noGrp="1"/>
          </p:cNvSpPr>
          <p:nvPr>
            <p:ph type="dt" sz="half" idx="10"/>
          </p:nvPr>
        </p:nvSpPr>
        <p:spPr/>
        <p:txBody>
          <a:bodyPr/>
          <a:lstStyle/>
          <a:p>
            <a:fld id="{B61BEF0D-F0BB-DE4B-95CE-6DB70DBA9567}" type="datetimeFigureOut">
              <a:rPr lang="en-US" dirty="0"/>
              <a:pPr/>
              <a:t>2/6/2024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2/6/2024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2/6/2024</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a:p>
        </p:txBody>
      </p:sp>
    </p:spTree>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65" r:id="rId4"/>
    <p:sldLayoutId id="2147483684" r:id="rId5"/>
    <p:sldLayoutId id="2147483685" r:id="rId6"/>
    <p:sldLayoutId id="2147483686" r:id="rId7"/>
    <p:sldLayoutId id="2147483666" r:id="rId8"/>
    <p:sldLayoutId id="2147483687" r:id="rId9"/>
    <p:sldLayoutId id="2147483660" r:id="rId10"/>
    <p:sldLayoutId id="2147483661" r:id="rId11"/>
    <p:sldLayoutId id="2147483662" r:id="rId12"/>
    <p:sldLayoutId id="2147483663" r:id="rId13"/>
    <p:sldLayoutId id="2147483664" r:id="rId14"/>
    <p:sldLayoutId id="2147483667" r:id="rId15"/>
    <p:sldLayoutId id="2147483688"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s://doglicense.franklincountyohio.gov/"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6.jp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mailto:AuditorStinziano@FranklinCountyOhio.gov"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sv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hyperlink" Target="https://www.franklincountyauditor.com/AUDR-website/media/Documents/BOR%20events/BOR-Clinics-List.pdf"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4.svg"/></Relationships>
</file>

<file path=ppt/slides/_rels/slide5.xml.rels><?xml version="1.0" encoding="UTF-8" standalone="yes"?>
<Relationships xmlns="http://schemas.openxmlformats.org/package/2006/relationships"><Relationship Id="rId3" Type="http://schemas.openxmlformats.org/officeDocument/2006/relationships/hyperlink" Target="https://www.homestead.franklincountyohio.gov/"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4.sv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4.sv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D5C44F-C2F8-0AE4-B118-2DF07AB0AF97}"/>
              </a:ext>
            </a:extLst>
          </p:cNvPr>
          <p:cNvSpPr>
            <a:spLocks noGrp="1"/>
          </p:cNvSpPr>
          <p:nvPr>
            <p:ph type="title"/>
          </p:nvPr>
        </p:nvSpPr>
        <p:spPr>
          <a:xfrm>
            <a:off x="595466" y="363997"/>
            <a:ext cx="9800166" cy="1320800"/>
          </a:xfrm>
        </p:spPr>
        <p:txBody>
          <a:bodyPr>
            <a:normAutofit fontScale="90000"/>
          </a:bodyPr>
          <a:lstStyle/>
          <a:p>
            <a:r>
              <a:rPr lang="en-US" sz="4400" b="1" dirty="0">
                <a:solidFill>
                  <a:srgbClr val="C8102E"/>
                </a:solidFill>
                <a:latin typeface="Georgia"/>
              </a:rPr>
              <a:t>An Update From Your Franklin County Auditor’s Office</a:t>
            </a:r>
            <a:br>
              <a:rPr lang="en-US" sz="3600" dirty="0"/>
            </a:br>
            <a:endParaRPr lang="en-US" dirty="0"/>
          </a:p>
        </p:txBody>
      </p:sp>
      <p:sp>
        <p:nvSpPr>
          <p:cNvPr id="3" name="Content Placeholder 2">
            <a:extLst>
              <a:ext uri="{FF2B5EF4-FFF2-40B4-BE49-F238E27FC236}">
                <a16:creationId xmlns:a16="http://schemas.microsoft.com/office/drawing/2014/main" id="{A73FA889-9DDD-88C6-7B2A-BF380B330618}"/>
              </a:ext>
            </a:extLst>
          </p:cNvPr>
          <p:cNvSpPr>
            <a:spLocks noGrp="1"/>
          </p:cNvSpPr>
          <p:nvPr>
            <p:ph idx="1"/>
          </p:nvPr>
        </p:nvSpPr>
        <p:spPr>
          <a:xfrm>
            <a:off x="1820334" y="2160589"/>
            <a:ext cx="7453668" cy="3880773"/>
          </a:xfrm>
        </p:spPr>
        <p:txBody>
          <a:bodyPr vert="horz" lIns="91440" tIns="45720" rIns="91440" bIns="45720" rtlCol="0" anchor="t">
            <a:normAutofit/>
          </a:bodyPr>
          <a:lstStyle/>
          <a:p>
            <a:pPr marL="0" indent="0">
              <a:spcBef>
                <a:spcPts val="0"/>
              </a:spcBef>
              <a:buNone/>
            </a:pPr>
            <a:r>
              <a:rPr lang="en-US" sz="1600">
                <a:solidFill>
                  <a:srgbClr val="000000"/>
                </a:solidFill>
                <a:latin typeface="Georgia"/>
              </a:rPr>
              <a:t>       </a:t>
            </a:r>
            <a:endParaRPr lang="en-US"/>
          </a:p>
        </p:txBody>
      </p:sp>
      <p:sp>
        <p:nvSpPr>
          <p:cNvPr id="5" name="Right Arrow 12">
            <a:extLst>
              <a:ext uri="{FF2B5EF4-FFF2-40B4-BE49-F238E27FC236}">
                <a16:creationId xmlns:a16="http://schemas.microsoft.com/office/drawing/2014/main" id="{189ABD88-A503-CCB4-85FA-9684F2A13A52}"/>
              </a:ext>
            </a:extLst>
          </p:cNvPr>
          <p:cNvSpPr/>
          <p:nvPr/>
        </p:nvSpPr>
        <p:spPr>
          <a:xfrm>
            <a:off x="792620" y="1904928"/>
            <a:ext cx="457200"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12">
            <a:extLst>
              <a:ext uri="{FF2B5EF4-FFF2-40B4-BE49-F238E27FC236}">
                <a16:creationId xmlns:a16="http://schemas.microsoft.com/office/drawing/2014/main" id="{2BB59B98-6C66-890D-98CF-5A0F87FDF253}"/>
              </a:ext>
            </a:extLst>
          </p:cNvPr>
          <p:cNvSpPr/>
          <p:nvPr/>
        </p:nvSpPr>
        <p:spPr>
          <a:xfrm>
            <a:off x="792620" y="2630167"/>
            <a:ext cx="457200"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12">
            <a:extLst>
              <a:ext uri="{FF2B5EF4-FFF2-40B4-BE49-F238E27FC236}">
                <a16:creationId xmlns:a16="http://schemas.microsoft.com/office/drawing/2014/main" id="{99BFA05D-3B5C-B7AA-B2A8-68BDAADE0A70}"/>
              </a:ext>
            </a:extLst>
          </p:cNvPr>
          <p:cNvSpPr/>
          <p:nvPr/>
        </p:nvSpPr>
        <p:spPr>
          <a:xfrm>
            <a:off x="792620" y="3330215"/>
            <a:ext cx="457200"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Arrow 12">
            <a:extLst>
              <a:ext uri="{FF2B5EF4-FFF2-40B4-BE49-F238E27FC236}">
                <a16:creationId xmlns:a16="http://schemas.microsoft.com/office/drawing/2014/main" id="{3798E550-6429-A240-44AF-39B96D1927A9}"/>
              </a:ext>
            </a:extLst>
          </p:cNvPr>
          <p:cNvSpPr/>
          <p:nvPr/>
        </p:nvSpPr>
        <p:spPr>
          <a:xfrm>
            <a:off x="792619" y="4055454"/>
            <a:ext cx="457200"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2D3142F4-3604-0F0C-76D7-AB25B3452E39}"/>
              </a:ext>
            </a:extLst>
          </p:cNvPr>
          <p:cNvSpPr txBox="1"/>
          <p:nvPr/>
        </p:nvSpPr>
        <p:spPr>
          <a:xfrm>
            <a:off x="1275527" y="1892828"/>
            <a:ext cx="7732395" cy="489364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solidFill>
                  <a:schemeClr val="accent1"/>
                </a:solidFill>
                <a:latin typeface="Georgia"/>
              </a:rPr>
              <a:t>2023 Mass Reappraisal </a:t>
            </a:r>
          </a:p>
          <a:p>
            <a:endParaRPr lang="en-US" sz="2400" dirty="0">
              <a:solidFill>
                <a:schemeClr val="accent1"/>
              </a:solidFill>
              <a:latin typeface="Georgia"/>
            </a:endParaRPr>
          </a:p>
          <a:p>
            <a:r>
              <a:rPr lang="en-US" sz="2400" dirty="0">
                <a:solidFill>
                  <a:schemeClr val="accent1"/>
                </a:solidFill>
                <a:latin typeface="Georgia"/>
              </a:rPr>
              <a:t>Board of Revision</a:t>
            </a:r>
          </a:p>
          <a:p>
            <a:endParaRPr lang="en-US" sz="2400" dirty="0">
              <a:solidFill>
                <a:schemeClr val="accent1"/>
              </a:solidFill>
              <a:latin typeface="Georgia"/>
            </a:endParaRPr>
          </a:p>
          <a:p>
            <a:r>
              <a:rPr lang="en-US" sz="2400" dirty="0">
                <a:solidFill>
                  <a:schemeClr val="accent1"/>
                </a:solidFill>
                <a:latin typeface="Georgia"/>
              </a:rPr>
              <a:t>Homeowner Assistance Program</a:t>
            </a:r>
          </a:p>
          <a:p>
            <a:endParaRPr lang="en-US" sz="2400" dirty="0">
              <a:solidFill>
                <a:schemeClr val="accent1"/>
              </a:solidFill>
              <a:latin typeface="Georgia"/>
            </a:endParaRPr>
          </a:p>
          <a:p>
            <a:r>
              <a:rPr lang="en-US" sz="2400" dirty="0">
                <a:solidFill>
                  <a:schemeClr val="accent1"/>
                </a:solidFill>
                <a:latin typeface="Georgia"/>
              </a:rPr>
              <a:t>Property Tax Reduction Programs</a:t>
            </a:r>
          </a:p>
          <a:p>
            <a:endParaRPr lang="en-US" sz="2400" dirty="0">
              <a:solidFill>
                <a:schemeClr val="accent1"/>
              </a:solidFill>
              <a:latin typeface="Georgia"/>
            </a:endParaRPr>
          </a:p>
          <a:p>
            <a:r>
              <a:rPr lang="en-US" sz="2400" dirty="0">
                <a:solidFill>
                  <a:schemeClr val="accent1"/>
                </a:solidFill>
                <a:latin typeface="Georgia"/>
              </a:rPr>
              <a:t>Property Search</a:t>
            </a:r>
          </a:p>
          <a:p>
            <a:endParaRPr lang="en-US" sz="2400" dirty="0">
              <a:solidFill>
                <a:schemeClr val="accent1"/>
              </a:solidFill>
              <a:latin typeface="Georgia"/>
            </a:endParaRPr>
          </a:p>
          <a:p>
            <a:r>
              <a:rPr lang="en-US" sz="2400">
                <a:solidFill>
                  <a:schemeClr val="accent1"/>
                </a:solidFill>
                <a:latin typeface="Georgia"/>
              </a:rPr>
              <a:t>Weights and Measures</a:t>
            </a:r>
          </a:p>
          <a:p>
            <a:endParaRPr lang="en-US" sz="2400" dirty="0">
              <a:solidFill>
                <a:schemeClr val="accent1"/>
              </a:solidFill>
              <a:latin typeface="Georgia"/>
            </a:endParaRPr>
          </a:p>
          <a:p>
            <a:r>
              <a:rPr lang="en-US" sz="2400" dirty="0">
                <a:solidFill>
                  <a:schemeClr val="accent1"/>
                </a:solidFill>
                <a:latin typeface="Georgia"/>
              </a:rPr>
              <a:t>Dog Licensing </a:t>
            </a:r>
            <a:endParaRPr lang="en-US" dirty="0">
              <a:solidFill>
                <a:schemeClr val="accent1"/>
              </a:solidFill>
            </a:endParaRPr>
          </a:p>
        </p:txBody>
      </p:sp>
      <p:sp>
        <p:nvSpPr>
          <p:cNvPr id="17" name="Right Arrow 12">
            <a:extLst>
              <a:ext uri="{FF2B5EF4-FFF2-40B4-BE49-F238E27FC236}">
                <a16:creationId xmlns:a16="http://schemas.microsoft.com/office/drawing/2014/main" id="{7D5320D3-C66F-B898-CDD7-FC10EBD0647E}"/>
              </a:ext>
            </a:extLst>
          </p:cNvPr>
          <p:cNvSpPr/>
          <p:nvPr/>
        </p:nvSpPr>
        <p:spPr>
          <a:xfrm>
            <a:off x="792620" y="4837370"/>
            <a:ext cx="457200"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Logo, company name&#10;&#10;Description automatically generated">
            <a:extLst>
              <a:ext uri="{FF2B5EF4-FFF2-40B4-BE49-F238E27FC236}">
                <a16:creationId xmlns:a16="http://schemas.microsoft.com/office/drawing/2014/main" id="{EA599104-9331-6D50-5E2B-145ABEBDAFB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58346" y="2951032"/>
            <a:ext cx="4275288" cy="2778499"/>
          </a:xfrm>
          <a:prstGeom prst="rect">
            <a:avLst/>
          </a:prstGeom>
        </p:spPr>
      </p:pic>
      <p:sp>
        <p:nvSpPr>
          <p:cNvPr id="8" name="Right Arrow 12">
            <a:extLst>
              <a:ext uri="{FF2B5EF4-FFF2-40B4-BE49-F238E27FC236}">
                <a16:creationId xmlns:a16="http://schemas.microsoft.com/office/drawing/2014/main" id="{C6AF2405-B1D4-7BD5-E73D-E2B970512FCC}"/>
              </a:ext>
            </a:extLst>
          </p:cNvPr>
          <p:cNvSpPr/>
          <p:nvPr/>
        </p:nvSpPr>
        <p:spPr>
          <a:xfrm>
            <a:off x="792620" y="5532592"/>
            <a:ext cx="457200"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Arrow 12">
            <a:extLst>
              <a:ext uri="{FF2B5EF4-FFF2-40B4-BE49-F238E27FC236}">
                <a16:creationId xmlns:a16="http://schemas.microsoft.com/office/drawing/2014/main" id="{704B61D5-7745-7430-A0A9-1286F562459B}"/>
              </a:ext>
            </a:extLst>
          </p:cNvPr>
          <p:cNvSpPr/>
          <p:nvPr/>
        </p:nvSpPr>
        <p:spPr>
          <a:xfrm>
            <a:off x="792619" y="6244211"/>
            <a:ext cx="457200"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076735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3">
            <a:extLst>
              <a:ext uri="{FF2B5EF4-FFF2-40B4-BE49-F238E27FC236}">
                <a16:creationId xmlns:a16="http://schemas.microsoft.com/office/drawing/2014/main" id="{FB8FD2F9-2394-4550-B82F-9B86A0F808C9}"/>
              </a:ext>
            </a:extLst>
          </p:cNvPr>
          <p:cNvSpPr txBox="1">
            <a:spLocks/>
          </p:cNvSpPr>
          <p:nvPr/>
        </p:nvSpPr>
        <p:spPr>
          <a:xfrm>
            <a:off x="466515" y="567917"/>
            <a:ext cx="4303396" cy="689932"/>
          </a:xfrm>
          <a:prstGeom prst="rect">
            <a:avLst/>
          </a:prstGeom>
        </p:spPr>
        <p:txBody>
          <a:bodyPr vert="horz" wrap="square" lIns="0" tIns="12700" rIns="0" bIns="0" rtlCol="0" anchor="t">
            <a:sp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12700">
              <a:spcBef>
                <a:spcPts val="100"/>
              </a:spcBef>
            </a:pPr>
            <a:r>
              <a:rPr lang="en-US" sz="4400" b="1" dirty="0">
                <a:latin typeface="Georgia" panose="02040502050405020303" pitchFamily="18" charset="0"/>
              </a:rPr>
              <a:t>Dog Licensing </a:t>
            </a:r>
          </a:p>
        </p:txBody>
      </p:sp>
      <p:sp>
        <p:nvSpPr>
          <p:cNvPr id="10" name="Rectangle 9">
            <a:extLst>
              <a:ext uri="{FF2B5EF4-FFF2-40B4-BE49-F238E27FC236}">
                <a16:creationId xmlns:a16="http://schemas.microsoft.com/office/drawing/2014/main" id="{B9083DB4-15DF-48E1-A6E5-C72C4300DE99}"/>
              </a:ext>
            </a:extLst>
          </p:cNvPr>
          <p:cNvSpPr/>
          <p:nvPr/>
        </p:nvSpPr>
        <p:spPr>
          <a:xfrm>
            <a:off x="292258" y="1673429"/>
            <a:ext cx="8218497" cy="1938992"/>
          </a:xfrm>
          <a:prstGeom prst="rect">
            <a:avLst/>
          </a:prstGeom>
        </p:spPr>
        <p:txBody>
          <a:bodyPr wrap="square" lIns="91440" tIns="45720" rIns="91440" bIns="45720" anchor="t">
            <a:spAutoFit/>
          </a:bodyPr>
          <a:lstStyle/>
          <a:p>
            <a:pPr marL="285750" indent="-285750">
              <a:buFont typeface="Arial"/>
              <a:buChar char="•"/>
            </a:pPr>
            <a:r>
              <a:rPr lang="en-US" sz="2000" dirty="0">
                <a:latin typeface="Georgia"/>
                <a:ea typeface="Calibri" panose="020F0502020204030204" pitchFamily="34" charset="0"/>
                <a:cs typeface="Calibri"/>
              </a:rPr>
              <a:t>Ohio law requires that all dogs have a valid license.</a:t>
            </a:r>
            <a:endParaRPr lang="en-US" sz="2000" dirty="0">
              <a:latin typeface="Georgia" panose="02040502050405020303" pitchFamily="18" charset="0"/>
            </a:endParaRPr>
          </a:p>
          <a:p>
            <a:pPr marL="285750" indent="-285750">
              <a:buFont typeface="Arial"/>
              <a:buChar char="•"/>
            </a:pPr>
            <a:r>
              <a:rPr lang="en-US" sz="2000" dirty="0">
                <a:latin typeface="Georgia" panose="02040502050405020303" pitchFamily="18" charset="0"/>
                <a:cs typeface="Calibri"/>
              </a:rPr>
              <a:t>One year, three year and permanent licenses are available for purchase.</a:t>
            </a:r>
          </a:p>
          <a:p>
            <a:pPr marL="285750" indent="-285750">
              <a:buFont typeface="Arial"/>
              <a:buChar char="•"/>
            </a:pPr>
            <a:r>
              <a:rPr lang="en-US" sz="2000" dirty="0">
                <a:latin typeface="Georgia" panose="02040502050405020303" pitchFamily="18" charset="0"/>
                <a:cs typeface="Calibri"/>
              </a:rPr>
              <a:t>Fees support the Franklin County Dog Shelter and Adoption Center</a:t>
            </a:r>
            <a:endParaRPr lang="en-US" sz="2000" dirty="0">
              <a:latin typeface="Georgia" panose="02040502050405020303" pitchFamily="18" charset="0"/>
            </a:endParaRPr>
          </a:p>
          <a:p>
            <a:pPr marL="285750" indent="-285750">
              <a:buFont typeface="Arial"/>
              <a:buChar char="•"/>
            </a:pPr>
            <a:r>
              <a:rPr lang="en-US" sz="2000" dirty="0">
                <a:solidFill>
                  <a:srgbClr val="000000"/>
                </a:solidFill>
                <a:effectLst/>
                <a:latin typeface="Georgia" panose="02040502050405020303" pitchFamily="18" charset="0"/>
                <a:ea typeface="Times New Roman" panose="02020603050405020304" pitchFamily="18" charset="0"/>
                <a:cs typeface="Calibri"/>
              </a:rPr>
              <a:t>You can license your dog online at </a:t>
            </a:r>
            <a:r>
              <a:rPr lang="en-US" sz="2000" u="sng" dirty="0">
                <a:solidFill>
                  <a:srgbClr val="000000"/>
                </a:solidFill>
                <a:effectLst/>
                <a:latin typeface="Georgia" panose="02040502050405020303" pitchFamily="18" charset="0"/>
                <a:ea typeface="Times New Roman" panose="02020603050405020304" pitchFamily="18" charset="0"/>
                <a:cs typeface="Calibri"/>
                <a:hlinkClick r:id="rId3"/>
              </a:rPr>
              <a:t>https://doglicense.franklincountyohio.gov/</a:t>
            </a:r>
            <a:endParaRPr lang="en-US" sz="2000" dirty="0">
              <a:effectLst/>
              <a:latin typeface="Georgia" panose="02040502050405020303" pitchFamily="18" charset="0"/>
              <a:ea typeface="Times New Roman" panose="02020603050405020304" pitchFamily="18" charset="0"/>
              <a:cs typeface="Calibri"/>
            </a:endParaRPr>
          </a:p>
        </p:txBody>
      </p:sp>
      <p:pic>
        <p:nvPicPr>
          <p:cNvPr id="3" name="Picture 2" descr="Qr code&#10;&#10;Description automatically generated">
            <a:extLst>
              <a:ext uri="{FF2B5EF4-FFF2-40B4-BE49-F238E27FC236}">
                <a16:creationId xmlns:a16="http://schemas.microsoft.com/office/drawing/2014/main" id="{67734A5B-8C9F-7990-B344-3A685A7DE9B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95667" y="4076777"/>
            <a:ext cx="1751102" cy="1751102"/>
          </a:xfrm>
          <a:prstGeom prst="rect">
            <a:avLst/>
          </a:prstGeom>
        </p:spPr>
      </p:pic>
      <p:pic>
        <p:nvPicPr>
          <p:cNvPr id="5" name="Picture 4" descr="A dog sitting on grass&#10;&#10;Description automatically generated with low confidence">
            <a:extLst>
              <a:ext uri="{FF2B5EF4-FFF2-40B4-BE49-F238E27FC236}">
                <a16:creationId xmlns:a16="http://schemas.microsoft.com/office/drawing/2014/main" id="{525E5528-F1F9-D902-157D-4D80E98F59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31862" y="3137240"/>
            <a:ext cx="2951663" cy="2999218"/>
          </a:xfrm>
          <a:prstGeom prst="rect">
            <a:avLst/>
          </a:prstGeom>
        </p:spPr>
      </p:pic>
      <p:sp>
        <p:nvSpPr>
          <p:cNvPr id="2" name="TextBox 1">
            <a:extLst>
              <a:ext uri="{FF2B5EF4-FFF2-40B4-BE49-F238E27FC236}">
                <a16:creationId xmlns:a16="http://schemas.microsoft.com/office/drawing/2014/main" id="{197B1DB0-61CB-CD3D-B4D2-52858562CCF1}"/>
              </a:ext>
            </a:extLst>
          </p:cNvPr>
          <p:cNvSpPr txBox="1"/>
          <p:nvPr/>
        </p:nvSpPr>
        <p:spPr>
          <a:xfrm>
            <a:off x="4896322" y="5828985"/>
            <a:ext cx="1748190"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dirty="0">
                <a:latin typeface="Georgia"/>
              </a:rPr>
              <a:t>Dog Licensing Website</a:t>
            </a:r>
          </a:p>
        </p:txBody>
      </p:sp>
    </p:spTree>
    <p:extLst>
      <p:ext uri="{BB962C8B-B14F-4D97-AF65-F5344CB8AC3E}">
        <p14:creationId xmlns:p14="http://schemas.microsoft.com/office/powerpoint/2010/main" val="1760353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65AC7D1-EAA9-48F5-B509-60A7F50BF7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D6320AF9-619A-4175-865B-5663E1AEF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063B6EC6-D752-4EE7-908B-F8F19E8C7F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11313"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EFECD4E8-AD3E-4228-82A2-9461958EA9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3290979"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17" name="Rectangle 23">
            <a:extLst>
              <a:ext uri="{FF2B5EF4-FFF2-40B4-BE49-F238E27FC236}">
                <a16:creationId xmlns:a16="http://schemas.microsoft.com/office/drawing/2014/main" id="{7E018740-5C2B-4A41-AC1A-7E68D1EC1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82568"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Rectangle 25">
            <a:extLst>
              <a:ext uri="{FF2B5EF4-FFF2-40B4-BE49-F238E27FC236}">
                <a16:creationId xmlns:a16="http://schemas.microsoft.com/office/drawing/2014/main" id="{166F75A4-C475-4941-8EE2-B80A06A2C1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4534"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1" name="Isosceles Triangle 20">
            <a:extLst>
              <a:ext uri="{FF2B5EF4-FFF2-40B4-BE49-F238E27FC236}">
                <a16:creationId xmlns:a16="http://schemas.microsoft.com/office/drawing/2014/main" id="{A032553A-72E8-4B0D-8405-FF9771C9AF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33425"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3" name="Rectangle 27">
            <a:extLst>
              <a:ext uri="{FF2B5EF4-FFF2-40B4-BE49-F238E27FC236}">
                <a16:creationId xmlns:a16="http://schemas.microsoft.com/office/drawing/2014/main" id="{765800AC-C3B9-498E-87BC-29FAE4C76B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5592"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5" name="Isosceles Triangle 24">
            <a:extLst>
              <a:ext uri="{FF2B5EF4-FFF2-40B4-BE49-F238E27FC236}">
                <a16:creationId xmlns:a16="http://schemas.microsoft.com/office/drawing/2014/main" id="{1F9D6ACB-2FF4-49F9-978A-E0D5327FC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72758"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7" name="Freeform: Shape 26">
            <a:extLst>
              <a:ext uri="{FF2B5EF4-FFF2-40B4-BE49-F238E27FC236}">
                <a16:creationId xmlns:a16="http://schemas.microsoft.com/office/drawing/2014/main" id="{A5EC319D-0FEA-4B95-A3EA-01E35672C9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97631" y="-8467"/>
            <a:ext cx="5994369" cy="6866467"/>
          </a:xfrm>
          <a:custGeom>
            <a:avLst/>
            <a:gdLst>
              <a:gd name="connsiteX0" fmla="*/ 0 w 5994369"/>
              <a:gd name="connsiteY0" fmla="*/ 0 h 6866467"/>
              <a:gd name="connsiteX1" fmla="*/ 1249825 w 5994369"/>
              <a:gd name="connsiteY1" fmla="*/ 0 h 6866467"/>
              <a:gd name="connsiteX2" fmla="*/ 1249825 w 5994369"/>
              <a:gd name="connsiteY2" fmla="*/ 8467 h 6866467"/>
              <a:gd name="connsiteX3" fmla="*/ 5994369 w 5994369"/>
              <a:gd name="connsiteY3" fmla="*/ 8467 h 6866467"/>
              <a:gd name="connsiteX4" fmla="*/ 5994369 w 5994369"/>
              <a:gd name="connsiteY4" fmla="*/ 6866467 h 6866467"/>
              <a:gd name="connsiteX5" fmla="*/ 1249825 w 5994369"/>
              <a:gd name="connsiteY5" fmla="*/ 6866467 h 6866467"/>
              <a:gd name="connsiteX6" fmla="*/ 1109382 w 5994369"/>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94369" h="6866467">
                <a:moveTo>
                  <a:pt x="0" y="0"/>
                </a:moveTo>
                <a:lnTo>
                  <a:pt x="1249825" y="0"/>
                </a:lnTo>
                <a:lnTo>
                  <a:pt x="1249825" y="8467"/>
                </a:lnTo>
                <a:lnTo>
                  <a:pt x="5994369" y="8467"/>
                </a:lnTo>
                <a:lnTo>
                  <a:pt x="5994369" y="6866467"/>
                </a:lnTo>
                <a:lnTo>
                  <a:pt x="1249825" y="6866467"/>
                </a:lnTo>
                <a:lnTo>
                  <a:pt x="1109382" y="6866467"/>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BD3DACCB-7961-4D2B-EA3C-66ABC45DB808}"/>
              </a:ext>
            </a:extLst>
          </p:cNvPr>
          <p:cNvSpPr>
            <a:spLocks noGrp="1"/>
          </p:cNvSpPr>
          <p:nvPr>
            <p:ph type="title"/>
          </p:nvPr>
        </p:nvSpPr>
        <p:spPr>
          <a:xfrm>
            <a:off x="7266044" y="626608"/>
            <a:ext cx="4512989" cy="2227730"/>
          </a:xfrm>
        </p:spPr>
        <p:txBody>
          <a:bodyPr anchor="ctr">
            <a:normAutofit/>
          </a:bodyPr>
          <a:lstStyle/>
          <a:p>
            <a:r>
              <a:rPr lang="en-US" sz="4400" b="1">
                <a:solidFill>
                  <a:srgbClr val="FFFFFF"/>
                </a:solidFill>
                <a:latin typeface="Georgia" panose="02040502050405020303" pitchFamily="18" charset="0"/>
              </a:rPr>
              <a:t>Questions? </a:t>
            </a:r>
          </a:p>
        </p:txBody>
      </p:sp>
      <p:pic>
        <p:nvPicPr>
          <p:cNvPr id="4" name="Picture 3" descr="Logo, company name&#10;&#10;Description automatically generated">
            <a:extLst>
              <a:ext uri="{FF2B5EF4-FFF2-40B4-BE49-F238E27FC236}">
                <a16:creationId xmlns:a16="http://schemas.microsoft.com/office/drawing/2014/main" id="{E3851E39-A919-FB9B-796B-021A4EF1092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7251" y="2210355"/>
            <a:ext cx="3856774" cy="2526189"/>
          </a:xfrm>
          <a:prstGeom prst="rect">
            <a:avLst/>
          </a:prstGeom>
        </p:spPr>
      </p:pic>
      <p:sp>
        <p:nvSpPr>
          <p:cNvPr id="3" name="Content Placeholder 2">
            <a:extLst>
              <a:ext uri="{FF2B5EF4-FFF2-40B4-BE49-F238E27FC236}">
                <a16:creationId xmlns:a16="http://schemas.microsoft.com/office/drawing/2014/main" id="{9B01E316-8CC2-538B-DC1C-A589DF4BA160}"/>
              </a:ext>
            </a:extLst>
          </p:cNvPr>
          <p:cNvSpPr>
            <a:spLocks noGrp="1"/>
          </p:cNvSpPr>
          <p:nvPr>
            <p:ph idx="1"/>
          </p:nvPr>
        </p:nvSpPr>
        <p:spPr>
          <a:xfrm>
            <a:off x="6143670" y="2257362"/>
            <a:ext cx="5994370" cy="3317938"/>
          </a:xfrm>
        </p:spPr>
        <p:txBody>
          <a:bodyPr anchor="t">
            <a:normAutofit/>
          </a:bodyPr>
          <a:lstStyle/>
          <a:p>
            <a:pPr marL="0" indent="0">
              <a:buNone/>
            </a:pPr>
            <a:r>
              <a:rPr lang="en-US" sz="2400">
                <a:solidFill>
                  <a:srgbClr val="FFFFFF"/>
                </a:solidFill>
              </a:rPr>
              <a:t>Contact:</a:t>
            </a:r>
          </a:p>
          <a:p>
            <a:pPr marL="0" indent="0">
              <a:buNone/>
            </a:pPr>
            <a:r>
              <a:rPr lang="en-US" sz="2400">
                <a:solidFill>
                  <a:srgbClr val="FFFFFF"/>
                </a:solidFill>
              </a:rPr>
              <a:t> </a:t>
            </a:r>
            <a:r>
              <a:rPr lang="en-US" sz="2400">
                <a:solidFill>
                  <a:srgbClr val="FFFFFF"/>
                </a:solidFill>
                <a:hlinkClick r:id="rId4"/>
              </a:rPr>
              <a:t>AuditorStinziano@FranklinCountyOhio.gov</a:t>
            </a:r>
            <a:endParaRPr lang="en-US" sz="2400">
              <a:solidFill>
                <a:srgbClr val="FFFFFF"/>
              </a:solidFill>
            </a:endParaRPr>
          </a:p>
          <a:p>
            <a:pPr marL="0" indent="0">
              <a:buNone/>
            </a:pPr>
            <a:endParaRPr lang="en-US" sz="2400">
              <a:solidFill>
                <a:srgbClr val="FFFFFF"/>
              </a:solidFill>
            </a:endParaRPr>
          </a:p>
          <a:p>
            <a:pPr marL="0" indent="0">
              <a:buNone/>
            </a:pPr>
            <a:r>
              <a:rPr lang="en-US" sz="2400">
                <a:solidFill>
                  <a:srgbClr val="FFFFFF"/>
                </a:solidFill>
              </a:rPr>
              <a:t>614-525-HOME (4663)</a:t>
            </a:r>
          </a:p>
        </p:txBody>
      </p:sp>
    </p:spTree>
    <p:extLst>
      <p:ext uri="{BB962C8B-B14F-4D97-AF65-F5344CB8AC3E}">
        <p14:creationId xmlns:p14="http://schemas.microsoft.com/office/powerpoint/2010/main" val="9223847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6E9F91-CBB9-3C93-2E16-AF4225F28892}"/>
              </a:ext>
            </a:extLst>
          </p:cNvPr>
          <p:cNvSpPr>
            <a:spLocks noGrp="1"/>
          </p:cNvSpPr>
          <p:nvPr>
            <p:ph type="title"/>
          </p:nvPr>
        </p:nvSpPr>
        <p:spPr>
          <a:xfrm>
            <a:off x="2005499" y="328245"/>
            <a:ext cx="7912223" cy="1320800"/>
          </a:xfrm>
        </p:spPr>
        <p:txBody>
          <a:bodyPr>
            <a:noAutofit/>
          </a:bodyPr>
          <a:lstStyle/>
          <a:p>
            <a:r>
              <a:rPr lang="en-US" sz="4400" b="1" dirty="0">
                <a:latin typeface="Georgia" panose="02040502050405020303" pitchFamily="18" charset="0"/>
              </a:rPr>
              <a:t>2023 Mass Reappraisal: What’s Next</a:t>
            </a:r>
            <a:br>
              <a:rPr lang="en-US" sz="4800" b="1" dirty="0">
                <a:latin typeface="Georgia" panose="02040502050405020303" pitchFamily="18" charset="0"/>
              </a:rPr>
            </a:br>
            <a:r>
              <a:rPr lang="en-US" sz="4800" b="1" dirty="0">
                <a:latin typeface="Georgia" panose="02040502050405020303" pitchFamily="18" charset="0"/>
              </a:rPr>
              <a:t> </a:t>
            </a:r>
          </a:p>
        </p:txBody>
      </p:sp>
      <p:pic>
        <p:nvPicPr>
          <p:cNvPr id="1026" name="Picture 2" descr="Top view of neighborhood">
            <a:extLst>
              <a:ext uri="{FF2B5EF4-FFF2-40B4-BE49-F238E27FC236}">
                <a16:creationId xmlns:a16="http://schemas.microsoft.com/office/drawing/2014/main" id="{C88A4D67-2A36-2E4A-8A81-C0EF000AF5D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1061" r="18260" b="387"/>
          <a:stretch/>
        </p:blipFill>
        <p:spPr bwMode="auto">
          <a:xfrm>
            <a:off x="20" y="10"/>
            <a:ext cx="2734036" cy="6867719"/>
          </a:xfrm>
          <a:custGeom>
            <a:avLst/>
            <a:gdLst/>
            <a:ahLst/>
            <a:cxnLst/>
            <a:rect l="l" t="t" r="r" b="b"/>
            <a:pathLst>
              <a:path w="2734056" h="6858000">
                <a:moveTo>
                  <a:pt x="0" y="0"/>
                </a:moveTo>
                <a:lnTo>
                  <a:pt x="1674254" y="0"/>
                </a:lnTo>
                <a:lnTo>
                  <a:pt x="2734056" y="6850199"/>
                </a:lnTo>
                <a:lnTo>
                  <a:pt x="2734056" y="6858000"/>
                </a:lnTo>
                <a:lnTo>
                  <a:pt x="461457" y="6858000"/>
                </a:lnTo>
                <a:lnTo>
                  <a:pt x="0" y="4134118"/>
                </a:lnTo>
                <a:close/>
              </a:path>
            </a:pathLst>
          </a:custGeom>
          <a:noFill/>
          <a:extLst>
            <a:ext uri="{909E8E84-426E-40DD-AFC4-6F175D3DCCD1}">
              <a14:hiddenFill xmlns:a14="http://schemas.microsoft.com/office/drawing/2010/main">
                <a:solidFill>
                  <a:srgbClr val="FFFFFF"/>
                </a:solidFill>
              </a14:hiddenFill>
            </a:ext>
          </a:extLst>
        </p:spPr>
      </p:pic>
      <p:sp>
        <p:nvSpPr>
          <p:cNvPr id="1054" name="Isosceles Triangle 1053">
            <a:extLst>
              <a:ext uri="{FF2B5EF4-FFF2-40B4-BE49-F238E27FC236}">
                <a16:creationId xmlns:a16="http://schemas.microsoft.com/office/drawing/2014/main" id="{EB6743CF-E74B-4A3C-A785-599069DB89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1"/>
            <a:ext cx="476655"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 name="Content Placeholder 2">
            <a:extLst>
              <a:ext uri="{FF2B5EF4-FFF2-40B4-BE49-F238E27FC236}">
                <a16:creationId xmlns:a16="http://schemas.microsoft.com/office/drawing/2014/main" id="{8D39549D-67A5-4117-B34C-A4768180A39C}"/>
              </a:ext>
            </a:extLst>
          </p:cNvPr>
          <p:cNvSpPr>
            <a:spLocks noGrp="1"/>
          </p:cNvSpPr>
          <p:nvPr>
            <p:ph idx="1"/>
          </p:nvPr>
        </p:nvSpPr>
        <p:spPr>
          <a:xfrm>
            <a:off x="2586691" y="1941038"/>
            <a:ext cx="7478396" cy="4144325"/>
          </a:xfrm>
        </p:spPr>
        <p:txBody>
          <a:bodyPr vert="horz" lIns="91440" tIns="45720" rIns="91440" bIns="45720" rtlCol="0" anchor="t">
            <a:normAutofit fontScale="55000" lnSpcReduction="20000"/>
          </a:bodyPr>
          <a:lstStyle/>
          <a:p>
            <a:pPr marL="0" indent="0">
              <a:buNone/>
            </a:pPr>
            <a:r>
              <a:rPr lang="en-US" sz="2300" dirty="0">
                <a:solidFill>
                  <a:srgbClr val="002060"/>
                </a:solidFill>
                <a:latin typeface="Georgia"/>
              </a:rPr>
              <a:t>First-half tax bills</a:t>
            </a:r>
            <a:r>
              <a:rPr lang="en-US" sz="2300">
                <a:solidFill>
                  <a:srgbClr val="002060"/>
                </a:solidFill>
                <a:latin typeface="Georgia"/>
              </a:rPr>
              <a:t> due to the Franklin County Treasurer January 31.</a:t>
            </a:r>
            <a:endParaRPr lang="en-US" sz="2300" dirty="0">
              <a:solidFill>
                <a:srgbClr val="002060"/>
              </a:solidFill>
              <a:latin typeface="Georgia" panose="02040502050405020303" pitchFamily="18" charset="0"/>
            </a:endParaRPr>
          </a:p>
          <a:p>
            <a:pPr>
              <a:buBlip>
                <a:blip r:embed="rId4">
                  <a:extLst>
                    <a:ext uri="{96DAC541-7B7A-43D3-8B79-37D633B846F1}">
                      <asvg:svgBlip xmlns:asvg="http://schemas.microsoft.com/office/drawing/2016/SVG/main" r:embed="rId5"/>
                    </a:ext>
                  </a:extLst>
                </a:blip>
              </a:buBlip>
            </a:pPr>
            <a:endParaRPr lang="en-US" sz="2300" dirty="0">
              <a:solidFill>
                <a:srgbClr val="002060"/>
              </a:solidFill>
              <a:latin typeface="Georgia"/>
            </a:endParaRPr>
          </a:p>
          <a:p>
            <a:pPr>
              <a:buBlip>
                <a:blip r:embed="rId4">
                  <a:extLst>
                    <a:ext uri="{96DAC541-7B7A-43D3-8B79-37D633B846F1}">
                      <asvg:svgBlip xmlns:asvg="http://schemas.microsoft.com/office/drawing/2016/SVG/main" r:embed="rId5"/>
                    </a:ext>
                  </a:extLst>
                </a:blip>
              </a:buBlip>
            </a:pPr>
            <a:r>
              <a:rPr lang="en-US" sz="2300" dirty="0">
                <a:solidFill>
                  <a:srgbClr val="002060"/>
                </a:solidFill>
                <a:latin typeface="Georgia"/>
              </a:rPr>
              <a:t>Property values across Franklin County rose on average approximately 40% following the 2023 Mass Reappraisal</a:t>
            </a:r>
          </a:p>
          <a:p>
            <a:pPr marL="0" indent="0">
              <a:buNone/>
            </a:pPr>
            <a:endParaRPr lang="en-US" sz="2300" dirty="0">
              <a:solidFill>
                <a:srgbClr val="002060"/>
              </a:solidFill>
              <a:effectLst/>
              <a:latin typeface="Georgia" panose="02040502050405020303" pitchFamily="18" charset="0"/>
              <a:ea typeface="Calibri" panose="020F0502020204030204" pitchFamily="34" charset="0"/>
              <a:cs typeface="Times New Roman" panose="02020603050405020304" pitchFamily="18" charset="0"/>
            </a:endParaRPr>
          </a:p>
          <a:p>
            <a:pPr>
              <a:lnSpc>
                <a:spcPct val="107000"/>
              </a:lnSpc>
              <a:spcBef>
                <a:spcPts val="0"/>
              </a:spcBef>
              <a:spcAft>
                <a:spcPts val="800"/>
              </a:spcAft>
              <a:buBlip>
                <a:blip r:embed="rId4">
                  <a:extLst>
                    <a:ext uri="{96DAC541-7B7A-43D3-8B79-37D633B846F1}">
                      <asvg:svgBlip xmlns:asvg="http://schemas.microsoft.com/office/drawing/2016/SVG/main" r:embed="rId5"/>
                    </a:ext>
                  </a:extLst>
                </a:blip>
              </a:buBlip>
            </a:pPr>
            <a:r>
              <a:rPr lang="en-US" sz="2300" dirty="0">
                <a:solidFill>
                  <a:srgbClr val="002060"/>
                </a:solidFill>
                <a:effectLst/>
                <a:latin typeface="Georgia" panose="02040502050405020303" pitchFamily="18" charset="0"/>
                <a:ea typeface="Calibri" panose="020F0502020204030204" pitchFamily="34" charset="0"/>
                <a:cs typeface="Times New Roman" panose="02020603050405020304" pitchFamily="18" charset="0"/>
              </a:rPr>
              <a:t>For </a:t>
            </a:r>
            <a:r>
              <a:rPr lang="en-US" sz="2300" b="1" dirty="0">
                <a:solidFill>
                  <a:srgbClr val="002060"/>
                </a:solidFill>
                <a:effectLst/>
                <a:latin typeface="Georgia" panose="02040502050405020303" pitchFamily="18" charset="0"/>
                <a:ea typeface="Calibri" panose="020F0502020204030204" pitchFamily="34" charset="0"/>
                <a:cs typeface="Times New Roman" panose="02020603050405020304" pitchFamily="18" charset="0"/>
              </a:rPr>
              <a:t>Class 1 (All residential and agricultural) properties</a:t>
            </a:r>
            <a:r>
              <a:rPr lang="en-US" sz="2300" dirty="0">
                <a:solidFill>
                  <a:srgbClr val="002060"/>
                </a:solidFill>
                <a:effectLst/>
                <a:latin typeface="Georgia" panose="02040502050405020303" pitchFamily="18" charset="0"/>
                <a:ea typeface="Calibri" panose="020F0502020204030204" pitchFamily="34" charset="0"/>
                <a:cs typeface="Times New Roman" panose="02020603050405020304" pitchFamily="18" charset="0"/>
              </a:rPr>
              <a:t>, the </a:t>
            </a:r>
            <a:r>
              <a:rPr lang="en-US" sz="2300" b="1" dirty="0">
                <a:solidFill>
                  <a:srgbClr val="002060"/>
                </a:solidFill>
                <a:effectLst/>
                <a:latin typeface="Georgia" panose="02040502050405020303" pitchFamily="18" charset="0"/>
                <a:ea typeface="Calibri" panose="020F0502020204030204" pitchFamily="34" charset="0"/>
                <a:cs typeface="Times New Roman" panose="02020603050405020304" pitchFamily="18" charset="0"/>
              </a:rPr>
              <a:t>pre-levy property tax increase was 6.12</a:t>
            </a:r>
            <a:r>
              <a:rPr lang="en-US" sz="2300" dirty="0">
                <a:solidFill>
                  <a:srgbClr val="002060"/>
                </a:solidFill>
                <a:effectLst/>
                <a:latin typeface="Georgia" panose="02040502050405020303" pitchFamily="18" charset="0"/>
                <a:ea typeface="Calibri" panose="020F0502020204030204" pitchFamily="34" charset="0"/>
                <a:cs typeface="Times New Roman" panose="02020603050405020304" pitchFamily="18" charset="0"/>
              </a:rPr>
              <a:t>%</a:t>
            </a:r>
          </a:p>
          <a:p>
            <a:pPr marL="0" indent="0">
              <a:lnSpc>
                <a:spcPct val="107000"/>
              </a:lnSpc>
              <a:spcBef>
                <a:spcPts val="0"/>
              </a:spcBef>
              <a:spcAft>
                <a:spcPts val="800"/>
              </a:spcAft>
              <a:buNone/>
            </a:pPr>
            <a:endParaRPr lang="en-US" sz="2300" dirty="0">
              <a:solidFill>
                <a:srgbClr val="002060"/>
              </a:solidFill>
              <a:effectLst/>
              <a:latin typeface="Georgia" panose="02040502050405020303" pitchFamily="18" charset="0"/>
              <a:ea typeface="Calibri" panose="020F0502020204030204" pitchFamily="34" charset="0"/>
              <a:cs typeface="Times New Roman" panose="02020603050405020304" pitchFamily="18" charset="0"/>
            </a:endParaRPr>
          </a:p>
          <a:p>
            <a:pPr>
              <a:lnSpc>
                <a:spcPct val="107000"/>
              </a:lnSpc>
              <a:spcBef>
                <a:spcPts val="0"/>
              </a:spcBef>
              <a:spcAft>
                <a:spcPts val="800"/>
              </a:spcAft>
              <a:buBlip>
                <a:blip r:embed="rId4">
                  <a:extLst>
                    <a:ext uri="{96DAC541-7B7A-43D3-8B79-37D633B846F1}">
                      <asvg:svgBlip xmlns:asvg="http://schemas.microsoft.com/office/drawing/2016/SVG/main" r:embed="rId5"/>
                    </a:ext>
                  </a:extLst>
                </a:blip>
              </a:buBlip>
            </a:pPr>
            <a:r>
              <a:rPr lang="en-US" sz="2300" dirty="0">
                <a:solidFill>
                  <a:srgbClr val="002060"/>
                </a:solidFill>
                <a:effectLst/>
                <a:latin typeface="Georgia"/>
                <a:ea typeface="Calibri" panose="020F0502020204030204" pitchFamily="34" charset="0"/>
                <a:cs typeface="Times New Roman"/>
              </a:rPr>
              <a:t>The </a:t>
            </a:r>
            <a:r>
              <a:rPr lang="en-US" sz="2300" b="1" dirty="0">
                <a:solidFill>
                  <a:srgbClr val="002060"/>
                </a:solidFill>
                <a:effectLst/>
                <a:latin typeface="Georgia"/>
                <a:ea typeface="Calibri" panose="020F0502020204030204" pitchFamily="34" charset="0"/>
                <a:cs typeface="Times New Roman"/>
              </a:rPr>
              <a:t>voter-approved levies added an additional 6% of tax </a:t>
            </a:r>
            <a:r>
              <a:rPr lang="en-US" sz="2300" dirty="0">
                <a:solidFill>
                  <a:srgbClr val="002060"/>
                </a:solidFill>
                <a:effectLst/>
                <a:latin typeface="Georgia"/>
                <a:ea typeface="Calibri" panose="020F0502020204030204" pitchFamily="34" charset="0"/>
                <a:cs typeface="Times New Roman"/>
              </a:rPr>
              <a:t>across </a:t>
            </a:r>
            <a:r>
              <a:rPr lang="en-US" sz="2300" dirty="0">
                <a:solidFill>
                  <a:srgbClr val="002060"/>
                </a:solidFill>
                <a:latin typeface="Georgia"/>
                <a:ea typeface="Calibri" panose="020F0502020204030204" pitchFamily="34" charset="0"/>
                <a:cs typeface="Times New Roman"/>
              </a:rPr>
              <a:t>Franklin County.</a:t>
            </a:r>
          </a:p>
          <a:p>
            <a:pPr marL="0" indent="0">
              <a:lnSpc>
                <a:spcPct val="107000"/>
              </a:lnSpc>
              <a:spcBef>
                <a:spcPts val="0"/>
              </a:spcBef>
              <a:spcAft>
                <a:spcPts val="800"/>
              </a:spcAft>
              <a:buNone/>
            </a:pPr>
            <a:endParaRPr lang="en-US" sz="2300" dirty="0">
              <a:solidFill>
                <a:srgbClr val="002060"/>
              </a:solidFill>
              <a:latin typeface="Georgia" panose="02040502050405020303" pitchFamily="18" charset="0"/>
              <a:ea typeface="Calibri" panose="020F0502020204030204" pitchFamily="34" charset="0"/>
              <a:cs typeface="Times New Roman" panose="02020603050405020304" pitchFamily="18" charset="0"/>
            </a:endParaRPr>
          </a:p>
          <a:p>
            <a:pPr>
              <a:lnSpc>
                <a:spcPct val="107000"/>
              </a:lnSpc>
              <a:spcBef>
                <a:spcPts val="0"/>
              </a:spcBef>
              <a:spcAft>
                <a:spcPts val="800"/>
              </a:spcAft>
              <a:buBlip>
                <a:blip r:embed="rId4">
                  <a:extLst>
                    <a:ext uri="{96DAC541-7B7A-43D3-8B79-37D633B846F1}">
                      <asvg:svgBlip xmlns:asvg="http://schemas.microsoft.com/office/drawing/2016/SVG/main" r:embed="rId5"/>
                    </a:ext>
                  </a:extLst>
                </a:blip>
              </a:buBlip>
            </a:pPr>
            <a:r>
              <a:rPr lang="en-US" sz="2300" dirty="0">
                <a:solidFill>
                  <a:srgbClr val="002060"/>
                </a:solidFill>
                <a:latin typeface="Georgia" panose="02040502050405020303" pitchFamily="18" charset="0"/>
                <a:ea typeface="Calibri" panose="020F0502020204030204" pitchFamily="34" charset="0"/>
                <a:cs typeface="Times New Roman" panose="02020603050405020304" pitchFamily="18" charset="0"/>
              </a:rPr>
              <a:t>Countywide, on average this translates to approximately an additional 12% in property tax.</a:t>
            </a:r>
          </a:p>
          <a:p>
            <a:pPr marL="0" marR="0" indent="0">
              <a:lnSpc>
                <a:spcPct val="107000"/>
              </a:lnSpc>
              <a:spcBef>
                <a:spcPts val="0"/>
              </a:spcBef>
              <a:spcAft>
                <a:spcPts val="800"/>
              </a:spcAft>
              <a:buNone/>
            </a:pPr>
            <a:endParaRPr lang="en-US" sz="2300" dirty="0">
              <a:solidFill>
                <a:srgbClr val="002060"/>
              </a:solidFill>
              <a:effectLst/>
              <a:latin typeface="Georgia" panose="02040502050405020303" pitchFamily="18"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2300" b="1" dirty="0">
                <a:solidFill>
                  <a:srgbClr val="002060"/>
                </a:solidFill>
                <a:effectLst/>
                <a:latin typeface="Georgia" panose="02040502050405020303" pitchFamily="18" charset="0"/>
                <a:ea typeface="Calibri" panose="020F0502020204030204" pitchFamily="34" charset="0"/>
                <a:cs typeface="Times New Roman" panose="02020603050405020304" pitchFamily="18" charset="0"/>
              </a:rPr>
              <a:t>For the average Class 1 property in Franklin County</a:t>
            </a:r>
            <a:r>
              <a:rPr lang="en-US" sz="2300" dirty="0">
                <a:solidFill>
                  <a:srgbClr val="002060"/>
                </a:solidFill>
                <a:effectLst/>
                <a:latin typeface="Georgia" panose="02040502050405020303" pitchFamily="18" charset="0"/>
                <a:ea typeface="Calibri" panose="020F0502020204030204" pitchFamily="34" charset="0"/>
                <a:cs typeface="Times New Roman" panose="02020603050405020304" pitchFamily="18" charset="0"/>
              </a:rPr>
              <a:t> (calculated at $186,287 in 2022 and at $259,378 in 2023) </a:t>
            </a:r>
            <a:r>
              <a:rPr lang="en-US" sz="2300" b="1" dirty="0">
                <a:solidFill>
                  <a:srgbClr val="002060"/>
                </a:solidFill>
                <a:effectLst/>
                <a:latin typeface="Georgia" panose="02040502050405020303" pitchFamily="18" charset="0"/>
                <a:ea typeface="Calibri" panose="020F0502020204030204" pitchFamily="34" charset="0"/>
                <a:cs typeface="Times New Roman" panose="02020603050405020304" pitchFamily="18" charset="0"/>
              </a:rPr>
              <a:t>this equates to an average change of $279 pre-levies and $546 post levies.</a:t>
            </a:r>
            <a:r>
              <a:rPr lang="en-US" sz="2300" dirty="0">
                <a:solidFill>
                  <a:srgbClr val="002060"/>
                </a:solidFill>
                <a:effectLst/>
                <a:latin typeface="Georgia" panose="02040502050405020303" pitchFamily="18" charset="0"/>
                <a:ea typeface="Calibri" panose="020F0502020204030204" pitchFamily="34" charset="0"/>
                <a:cs typeface="Times New Roman" panose="02020603050405020304" pitchFamily="18" charset="0"/>
              </a:rPr>
              <a:t> </a:t>
            </a:r>
            <a:endParaRPr lang="en-US" sz="2300" dirty="0">
              <a:solidFill>
                <a:srgbClr val="002060"/>
              </a:solidFill>
              <a:latin typeface="Georgia" panose="02040502050405020303" pitchFamily="18" charset="0"/>
            </a:endParaRPr>
          </a:p>
          <a:p>
            <a:pPr marL="0" indent="0">
              <a:buNone/>
            </a:pPr>
            <a:endParaRPr lang="en-US" sz="1100" dirty="0"/>
          </a:p>
        </p:txBody>
      </p:sp>
    </p:spTree>
    <p:extLst>
      <p:ext uri="{BB962C8B-B14F-4D97-AF65-F5344CB8AC3E}">
        <p14:creationId xmlns:p14="http://schemas.microsoft.com/office/powerpoint/2010/main" val="1190586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9" name="Rectangle 38">
            <a:extLst>
              <a:ext uri="{FF2B5EF4-FFF2-40B4-BE49-F238E27FC236}">
                <a16:creationId xmlns:a16="http://schemas.microsoft.com/office/drawing/2014/main" id="{BDDE9CD4-0E0A-4129-8689-A89C4E9A66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Houses in a subdivision">
            <a:extLst>
              <a:ext uri="{FF2B5EF4-FFF2-40B4-BE49-F238E27FC236}">
                <a16:creationId xmlns:a16="http://schemas.microsoft.com/office/drawing/2014/main" id="{00AE0B5E-2A98-29A6-79F6-DB8A3E2DB4E4}"/>
              </a:ext>
            </a:extLst>
          </p:cNvPr>
          <p:cNvPicPr>
            <a:picLocks noChangeAspect="1"/>
          </p:cNvPicPr>
          <p:nvPr/>
        </p:nvPicPr>
        <p:blipFill rotWithShape="1">
          <a:blip r:embed="rId3">
            <a:duotone>
              <a:schemeClr val="bg2">
                <a:shade val="45000"/>
                <a:satMod val="135000"/>
              </a:schemeClr>
              <a:prstClr val="white"/>
            </a:duotone>
            <a:alphaModFix amt="25000"/>
          </a:blip>
          <a:srcRect t="7865" b="7865"/>
          <a:stretch/>
        </p:blipFill>
        <p:spPr>
          <a:xfrm>
            <a:off x="-73832" y="-150685"/>
            <a:ext cx="12191999" cy="6857990"/>
          </a:xfrm>
          <a:prstGeom prst="rect">
            <a:avLst/>
          </a:prstGeom>
        </p:spPr>
      </p:pic>
      <p:grpSp>
        <p:nvGrpSpPr>
          <p:cNvPr id="60" name="Group 40">
            <a:extLst>
              <a:ext uri="{FF2B5EF4-FFF2-40B4-BE49-F238E27FC236}">
                <a16:creationId xmlns:a16="http://schemas.microsoft.com/office/drawing/2014/main" id="{85DB3CA2-FA66-42B9-90EF-394894352D8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42" name="Straight Connector 41">
              <a:extLst>
                <a:ext uri="{FF2B5EF4-FFF2-40B4-BE49-F238E27FC236}">
                  <a16:creationId xmlns:a16="http://schemas.microsoft.com/office/drawing/2014/main" id="{2C8D0718-07C6-45A2-A743-BC64673C965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61" name="Straight Connector 42">
              <a:extLst>
                <a:ext uri="{FF2B5EF4-FFF2-40B4-BE49-F238E27FC236}">
                  <a16:creationId xmlns:a16="http://schemas.microsoft.com/office/drawing/2014/main" id="{FAE7BCCE-817C-4933-A587-F1EF87D4B4A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44" name="Rectangle 23">
              <a:extLst>
                <a:ext uri="{FF2B5EF4-FFF2-40B4-BE49-F238E27FC236}">
                  <a16:creationId xmlns:a16="http://schemas.microsoft.com/office/drawing/2014/main" id="{0E96C1E8-3E07-4AF1-BA61-7FB948F90A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62" name="Rectangle 25">
              <a:extLst>
                <a:ext uri="{FF2B5EF4-FFF2-40B4-BE49-F238E27FC236}">
                  <a16:creationId xmlns:a16="http://schemas.microsoft.com/office/drawing/2014/main" id="{B3B592D1-4031-4144-A2DB-B2D8F8C738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6" name="Isosceles Triangle 45">
              <a:extLst>
                <a:ext uri="{FF2B5EF4-FFF2-40B4-BE49-F238E27FC236}">
                  <a16:creationId xmlns:a16="http://schemas.microsoft.com/office/drawing/2014/main" id="{55CB28D4-D6D1-4DB7-B557-D5FF65237B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63" name="Rectangle 27">
              <a:extLst>
                <a:ext uri="{FF2B5EF4-FFF2-40B4-BE49-F238E27FC236}">
                  <a16:creationId xmlns:a16="http://schemas.microsoft.com/office/drawing/2014/main" id="{F69D97D4-6031-4064-9BBA-2E96839A3C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8" name="Rectangle 28">
              <a:extLst>
                <a:ext uri="{FF2B5EF4-FFF2-40B4-BE49-F238E27FC236}">
                  <a16:creationId xmlns:a16="http://schemas.microsoft.com/office/drawing/2014/main" id="{BAF978AE-97B1-4224-A562-EBCE373A12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64" name="Rectangle 29">
              <a:extLst>
                <a:ext uri="{FF2B5EF4-FFF2-40B4-BE49-F238E27FC236}">
                  <a16:creationId xmlns:a16="http://schemas.microsoft.com/office/drawing/2014/main" id="{3A18250B-41A2-4BA7-9E5C-679CF3AEFB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0" name="Isosceles Triangle 49">
              <a:extLst>
                <a:ext uri="{FF2B5EF4-FFF2-40B4-BE49-F238E27FC236}">
                  <a16:creationId xmlns:a16="http://schemas.microsoft.com/office/drawing/2014/main" id="{C8751ECC-5286-4332-9942-2D01B71359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65" name="Isosceles Triangle 50">
              <a:extLst>
                <a:ext uri="{FF2B5EF4-FFF2-40B4-BE49-F238E27FC236}">
                  <a16:creationId xmlns:a16="http://schemas.microsoft.com/office/drawing/2014/main" id="{5952A4A6-F619-458C-A026-6E5D6AF15D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12" name="object 3">
            <a:extLst>
              <a:ext uri="{FF2B5EF4-FFF2-40B4-BE49-F238E27FC236}">
                <a16:creationId xmlns:a16="http://schemas.microsoft.com/office/drawing/2014/main" id="{C583C0E5-90C4-4483-B718-1CFC3277DE7E}"/>
              </a:ext>
            </a:extLst>
          </p:cNvPr>
          <p:cNvSpPr txBox="1">
            <a:spLocks/>
          </p:cNvSpPr>
          <p:nvPr/>
        </p:nvSpPr>
        <p:spPr>
          <a:xfrm>
            <a:off x="359130" y="150695"/>
            <a:ext cx="8596668" cy="132080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12700">
              <a:spcAft>
                <a:spcPts val="600"/>
              </a:spcAft>
            </a:pPr>
            <a:r>
              <a:rPr lang="en-US" sz="4800" b="1" dirty="0">
                <a:latin typeface="Georgia" panose="02040502050405020303" pitchFamily="18" charset="0"/>
              </a:rPr>
              <a:t>Board of Revision (BOR)</a:t>
            </a:r>
          </a:p>
        </p:txBody>
      </p:sp>
      <p:sp>
        <p:nvSpPr>
          <p:cNvPr id="4" name="Content Placeholder 3">
            <a:extLst>
              <a:ext uri="{FF2B5EF4-FFF2-40B4-BE49-F238E27FC236}">
                <a16:creationId xmlns:a16="http://schemas.microsoft.com/office/drawing/2014/main" id="{3F6F4D8D-4222-A235-AA9B-0423F997D0B5}"/>
              </a:ext>
            </a:extLst>
          </p:cNvPr>
          <p:cNvSpPr>
            <a:spLocks noGrp="1"/>
          </p:cNvSpPr>
          <p:nvPr>
            <p:ph idx="1"/>
          </p:nvPr>
        </p:nvSpPr>
        <p:spPr>
          <a:xfrm>
            <a:off x="183247" y="1086616"/>
            <a:ext cx="9879901" cy="3864829"/>
          </a:xfrm>
        </p:spPr>
        <p:txBody>
          <a:bodyPr vert="horz" lIns="91440" tIns="45720" rIns="91440" bIns="45720" rtlCol="0">
            <a:normAutofit fontScale="85000" lnSpcReduction="20000"/>
          </a:bodyPr>
          <a:lstStyle/>
          <a:p>
            <a:pPr marL="0" marR="0" lvl="0" indent="0" fontAlgn="auto">
              <a:lnSpc>
                <a:spcPct val="90000"/>
              </a:lnSpc>
              <a:tabLst/>
              <a:defRPr/>
            </a:pPr>
            <a:r>
              <a:rPr kumimoji="0" lang="en-US" sz="1500" i="0" u="none" strike="noStrike" cap="none" spc="0" normalizeH="0" baseline="0" noProof="0" dirty="0">
                <a:ln>
                  <a:noFill/>
                </a:ln>
                <a:solidFill>
                  <a:srgbClr val="002060"/>
                </a:solidFill>
                <a:effectLst/>
                <a:uLnTx/>
                <a:uFillTx/>
                <a:latin typeface="Georgia" panose="02040502050405020303" pitchFamily="18" charset="0"/>
              </a:rPr>
              <a:t>The</a:t>
            </a:r>
            <a:r>
              <a:rPr kumimoji="0" lang="en-US" sz="1500" b="1" i="0" u="none" strike="noStrike" cap="none" spc="0" normalizeH="0" baseline="0" noProof="0" dirty="0">
                <a:ln>
                  <a:noFill/>
                </a:ln>
                <a:solidFill>
                  <a:srgbClr val="002060"/>
                </a:solidFill>
                <a:effectLst/>
                <a:uLnTx/>
                <a:uFillTx/>
                <a:latin typeface="Georgia" panose="02040502050405020303" pitchFamily="18" charset="0"/>
              </a:rPr>
              <a:t> BOR</a:t>
            </a:r>
            <a:r>
              <a:rPr kumimoji="0" lang="en-US" sz="1500" b="0" i="0" u="none" strike="noStrike" cap="none" spc="0" normalizeH="0" baseline="0" noProof="0" dirty="0">
                <a:ln>
                  <a:noFill/>
                </a:ln>
                <a:solidFill>
                  <a:srgbClr val="002060"/>
                </a:solidFill>
                <a:effectLst/>
                <a:uLnTx/>
                <a:uFillTx/>
                <a:latin typeface="Georgia" panose="02040502050405020303" pitchFamily="18" charset="0"/>
              </a:rPr>
              <a:t> was established primarily to review all valuation complaints of real property.</a:t>
            </a:r>
          </a:p>
          <a:p>
            <a:pPr lvl="1">
              <a:lnSpc>
                <a:spcPct val="90000"/>
              </a:lnSpc>
              <a:defRPr/>
            </a:pPr>
            <a:r>
              <a:rPr kumimoji="0" lang="en-US" sz="1500" b="0" i="0" u="none" strike="noStrike" cap="none" spc="0" normalizeH="0" baseline="0" noProof="0" dirty="0">
                <a:ln>
                  <a:noFill/>
                </a:ln>
                <a:solidFill>
                  <a:srgbClr val="002060"/>
                </a:solidFill>
                <a:effectLst/>
                <a:uLnTx/>
                <a:uFillTx/>
                <a:latin typeface="Georgia" panose="02040502050405020303" pitchFamily="18" charset="0"/>
              </a:rPr>
              <a:t>Any owner of property in Franklin County may contest a property value by filing a complaint form. </a:t>
            </a:r>
          </a:p>
          <a:p>
            <a:pPr lvl="1">
              <a:lnSpc>
                <a:spcPct val="90000"/>
              </a:lnSpc>
              <a:defRPr/>
            </a:pPr>
            <a:r>
              <a:rPr kumimoji="0" lang="en-US" sz="1500" b="0" i="0" u="none" strike="noStrike" cap="none" spc="0" normalizeH="0" baseline="0" noProof="0" dirty="0">
                <a:ln>
                  <a:noFill/>
                </a:ln>
                <a:solidFill>
                  <a:srgbClr val="002060"/>
                </a:solidFill>
                <a:effectLst/>
                <a:uLnTx/>
                <a:uFillTx/>
                <a:latin typeface="Georgia" panose="02040502050405020303" pitchFamily="18" charset="0"/>
              </a:rPr>
              <a:t>BOR only has jurisdiction for the current tax year. In our case, this would be Tax Year 2023.</a:t>
            </a:r>
          </a:p>
          <a:p>
            <a:pPr lvl="1">
              <a:lnSpc>
                <a:spcPct val="90000"/>
              </a:lnSpc>
              <a:defRPr/>
            </a:pPr>
            <a:r>
              <a:rPr lang="en-US" sz="1500" dirty="0">
                <a:solidFill>
                  <a:srgbClr val="002060"/>
                </a:solidFill>
                <a:latin typeface="Georgia" panose="02040502050405020303" pitchFamily="18" charset="0"/>
              </a:rPr>
              <a:t>A p</a:t>
            </a:r>
            <a:r>
              <a:rPr kumimoji="0" lang="en-US" sz="1500" b="0" i="0" u="none" strike="noStrike" cap="none" spc="0" normalizeH="0" baseline="0" noProof="0" dirty="0" err="1">
                <a:ln>
                  <a:noFill/>
                </a:ln>
                <a:solidFill>
                  <a:srgbClr val="002060"/>
                </a:solidFill>
                <a:effectLst/>
                <a:uLnTx/>
                <a:uFillTx/>
                <a:latin typeface="Georgia" panose="02040502050405020303" pitchFamily="18" charset="0"/>
              </a:rPr>
              <a:t>roperty</a:t>
            </a:r>
            <a:r>
              <a:rPr kumimoji="0" lang="en-US" sz="1500" b="0" i="0" u="none" strike="noStrike" cap="none" spc="0" normalizeH="0" baseline="0" noProof="0" dirty="0">
                <a:ln>
                  <a:noFill/>
                </a:ln>
                <a:solidFill>
                  <a:srgbClr val="002060"/>
                </a:solidFill>
                <a:effectLst/>
                <a:uLnTx/>
                <a:uFillTx/>
                <a:latin typeface="Georgia" panose="02040502050405020303" pitchFamily="18" charset="0"/>
              </a:rPr>
              <a:t> owner can submit evidence to support value reduction, such as:</a:t>
            </a:r>
          </a:p>
          <a:p>
            <a:pPr marL="1143000" marR="0" lvl="2" indent="-228600" fontAlgn="auto">
              <a:lnSpc>
                <a:spcPct val="90000"/>
              </a:lnSpc>
              <a:tabLst/>
              <a:defRPr/>
            </a:pPr>
            <a:r>
              <a:rPr kumimoji="0" lang="en-US" sz="1500" b="0" i="0" u="none" strike="noStrike" cap="none" spc="0" normalizeH="0" baseline="0" noProof="0" dirty="0">
                <a:ln>
                  <a:noFill/>
                </a:ln>
                <a:solidFill>
                  <a:srgbClr val="002060"/>
                </a:solidFill>
                <a:effectLst/>
                <a:uLnTx/>
                <a:uFillTx/>
                <a:latin typeface="Georgia" panose="02040502050405020303" pitchFamily="18" charset="0"/>
              </a:rPr>
              <a:t>Sale documents, appraisals, photos, estimates, comparable sales, and income/expense statements (if applicable).</a:t>
            </a:r>
          </a:p>
          <a:p>
            <a:pPr marL="685800" marR="0" lvl="1" indent="-228600" fontAlgn="auto">
              <a:lnSpc>
                <a:spcPct val="90000"/>
              </a:lnSpc>
              <a:tabLst/>
              <a:defRPr/>
            </a:pPr>
            <a:r>
              <a:rPr kumimoji="0" lang="en-US" sz="1500" b="0" i="0" u="none" strike="noStrike" cap="none" spc="0" normalizeH="0" baseline="0" noProof="0" dirty="0">
                <a:ln>
                  <a:noFill/>
                </a:ln>
                <a:solidFill>
                  <a:srgbClr val="002060"/>
                </a:solidFill>
                <a:effectLst/>
                <a:uLnTx/>
                <a:uFillTx/>
                <a:latin typeface="Georgia" panose="02040502050405020303" pitchFamily="18" charset="0"/>
              </a:rPr>
              <a:t>A property owner can only apply once in a three-year period, unless one of the following exceptions applies:</a:t>
            </a:r>
          </a:p>
          <a:p>
            <a:pPr marL="1143000" marR="0" lvl="2" indent="-228600" fontAlgn="auto">
              <a:lnSpc>
                <a:spcPct val="90000"/>
              </a:lnSpc>
              <a:tabLst/>
              <a:defRPr/>
            </a:pPr>
            <a:r>
              <a:rPr kumimoji="0" lang="en-US" sz="1500" b="0" i="0" u="none" strike="noStrike" cap="none" spc="0" normalizeH="0" baseline="0" noProof="0" dirty="0">
                <a:ln>
                  <a:noFill/>
                </a:ln>
                <a:solidFill>
                  <a:srgbClr val="002060"/>
                </a:solidFill>
                <a:effectLst/>
                <a:uLnTx/>
                <a:uFillTx/>
                <a:latin typeface="Georgia" panose="02040502050405020303" pitchFamily="18" charset="0"/>
              </a:rPr>
              <a:t>Property transfer;</a:t>
            </a:r>
          </a:p>
          <a:p>
            <a:pPr marL="1143000" marR="0" lvl="2" indent="-228600" fontAlgn="auto">
              <a:lnSpc>
                <a:spcPct val="90000"/>
              </a:lnSpc>
              <a:tabLst/>
              <a:defRPr/>
            </a:pPr>
            <a:r>
              <a:rPr kumimoji="0" lang="en-US" sz="1500" b="0" i="0" u="none" strike="noStrike" cap="none" spc="0" normalizeH="0" baseline="0" noProof="0" dirty="0">
                <a:ln>
                  <a:noFill/>
                </a:ln>
                <a:solidFill>
                  <a:srgbClr val="002060"/>
                </a:solidFill>
                <a:effectLst/>
                <a:uLnTx/>
                <a:uFillTx/>
                <a:latin typeface="Georgia" panose="02040502050405020303" pitchFamily="18" charset="0"/>
              </a:rPr>
              <a:t>Substantial improvement was made;</a:t>
            </a:r>
          </a:p>
          <a:p>
            <a:pPr marL="1143000" marR="0" lvl="2" indent="-228600" fontAlgn="auto">
              <a:lnSpc>
                <a:spcPct val="90000"/>
              </a:lnSpc>
              <a:tabLst/>
              <a:defRPr/>
            </a:pPr>
            <a:r>
              <a:rPr kumimoji="0" lang="en-US" sz="1500" b="0" i="0" u="none" strike="noStrike" cap="none" spc="0" normalizeH="0" baseline="0" noProof="0" dirty="0">
                <a:ln>
                  <a:noFill/>
                </a:ln>
                <a:solidFill>
                  <a:srgbClr val="002060"/>
                </a:solidFill>
                <a:effectLst/>
                <a:uLnTx/>
                <a:uFillTx/>
                <a:latin typeface="Georgia" panose="02040502050405020303" pitchFamily="18" charset="0"/>
              </a:rPr>
              <a:t>Casualty to the property;</a:t>
            </a:r>
          </a:p>
          <a:p>
            <a:pPr marL="1143000" marR="0" lvl="2" indent="-228600" fontAlgn="auto">
              <a:lnSpc>
                <a:spcPct val="90000"/>
              </a:lnSpc>
              <a:tabLst/>
              <a:defRPr/>
            </a:pPr>
            <a:r>
              <a:rPr kumimoji="0" lang="en-US" sz="1500" b="0" i="0" u="none" strike="noStrike" cap="none" spc="0" normalizeH="0" baseline="0" noProof="0" dirty="0">
                <a:ln>
                  <a:noFill/>
                </a:ln>
                <a:solidFill>
                  <a:srgbClr val="002060"/>
                </a:solidFill>
                <a:effectLst/>
                <a:uLnTx/>
                <a:uFillTx/>
                <a:latin typeface="Georgia" panose="02040502050405020303" pitchFamily="18" charset="0"/>
              </a:rPr>
              <a:t>15% occupancy change; or</a:t>
            </a:r>
          </a:p>
          <a:p>
            <a:pPr marL="1143000" marR="0" lvl="2" indent="-228600" fontAlgn="auto">
              <a:lnSpc>
                <a:spcPct val="90000"/>
              </a:lnSpc>
              <a:tabLst/>
              <a:defRPr/>
            </a:pPr>
            <a:r>
              <a:rPr kumimoji="0" lang="en-US" sz="1500" b="0" i="0" u="none" strike="noStrike" cap="none" spc="0" normalizeH="0" baseline="0" noProof="0" dirty="0">
                <a:ln>
                  <a:noFill/>
                </a:ln>
                <a:solidFill>
                  <a:srgbClr val="002060"/>
                </a:solidFill>
                <a:effectLst/>
                <a:uLnTx/>
                <a:uFillTx/>
                <a:latin typeface="Georgia" panose="02040502050405020303" pitchFamily="18" charset="0"/>
              </a:rPr>
              <a:t>Auditor’s office changed the value.</a:t>
            </a:r>
          </a:p>
          <a:p>
            <a:pPr marL="685800" marR="0" lvl="1" indent="-228600" fontAlgn="auto">
              <a:lnSpc>
                <a:spcPct val="90000"/>
              </a:lnSpc>
              <a:tabLst/>
              <a:defRPr/>
            </a:pPr>
            <a:r>
              <a:rPr kumimoji="0" lang="en-US" sz="1500" b="0" i="0" u="none" strike="noStrike" cap="none" spc="0" normalizeH="0" baseline="0" noProof="0" dirty="0">
                <a:ln>
                  <a:noFill/>
                </a:ln>
                <a:solidFill>
                  <a:srgbClr val="002060"/>
                </a:solidFill>
                <a:effectLst/>
                <a:uLnTx/>
                <a:uFillTx/>
                <a:latin typeface="Georgia" panose="02040502050405020303" pitchFamily="18" charset="0"/>
              </a:rPr>
              <a:t>This three-year period restarts after every triennial update and sexennial reappraisal. </a:t>
            </a:r>
          </a:p>
          <a:p>
            <a:pPr marL="685800" marR="0" lvl="1" indent="-228600" fontAlgn="auto">
              <a:lnSpc>
                <a:spcPct val="90000"/>
              </a:lnSpc>
              <a:tabLst/>
              <a:defRPr/>
            </a:pPr>
            <a:endParaRPr lang="en-US" sz="1400" dirty="0">
              <a:latin typeface="Georgia" panose="02040502050405020303" pitchFamily="18" charset="0"/>
            </a:endParaRPr>
          </a:p>
          <a:p>
            <a:pPr marL="457200" marR="0" lvl="1" indent="0" fontAlgn="auto">
              <a:lnSpc>
                <a:spcPct val="90000"/>
              </a:lnSpc>
              <a:buNone/>
              <a:tabLst/>
              <a:defRPr/>
            </a:pPr>
            <a:r>
              <a:rPr lang="en-US" sz="1400" dirty="0">
                <a:latin typeface="Georgia" panose="02040502050405020303" pitchFamily="18" charset="0"/>
              </a:rPr>
              <a:t>														</a:t>
            </a:r>
            <a:endParaRPr lang="en-US" sz="1500" b="1" dirty="0">
              <a:latin typeface="Georgia" panose="02040502050405020303" pitchFamily="18" charset="0"/>
            </a:endParaRPr>
          </a:p>
        </p:txBody>
      </p:sp>
      <p:sp>
        <p:nvSpPr>
          <p:cNvPr id="6" name="TextBox 5">
            <a:extLst>
              <a:ext uri="{FF2B5EF4-FFF2-40B4-BE49-F238E27FC236}">
                <a16:creationId xmlns:a16="http://schemas.microsoft.com/office/drawing/2014/main" id="{11A98880-638F-1EF6-DAEC-9304C3FB745B}"/>
              </a:ext>
            </a:extLst>
          </p:cNvPr>
          <p:cNvSpPr txBox="1"/>
          <p:nvPr/>
        </p:nvSpPr>
        <p:spPr>
          <a:xfrm>
            <a:off x="404026" y="4468510"/>
            <a:ext cx="6904899" cy="1200329"/>
          </a:xfrm>
          <a:prstGeom prst="rect">
            <a:avLst/>
          </a:prstGeom>
          <a:noFill/>
        </p:spPr>
        <p:txBody>
          <a:bodyPr wrap="square" lIns="91440" tIns="45720" rIns="91440" bIns="45720" anchor="t">
            <a:spAutoFit/>
          </a:bodyPr>
          <a:lstStyle/>
          <a:p>
            <a:r>
              <a:rPr lang="en-US" b="0" i="0" dirty="0">
                <a:solidFill>
                  <a:srgbClr val="FF0000"/>
                </a:solidFill>
                <a:effectLst/>
                <a:latin typeface="Georgia"/>
              </a:rPr>
              <a:t>To help homeowners navigate the BOR process, the Auditor’s office </a:t>
            </a:r>
            <a:r>
              <a:rPr lang="en-US" dirty="0">
                <a:solidFill>
                  <a:srgbClr val="FF0000"/>
                </a:solidFill>
                <a:latin typeface="Georgia"/>
              </a:rPr>
              <a:t>is holding multiple</a:t>
            </a:r>
            <a:r>
              <a:rPr lang="en-US" b="0" i="0" dirty="0">
                <a:solidFill>
                  <a:srgbClr val="FF0000"/>
                </a:solidFill>
                <a:effectLst/>
                <a:latin typeface="Georgia"/>
              </a:rPr>
              <a:t> </a:t>
            </a:r>
            <a:r>
              <a:rPr lang="en-US" b="0" i="0" u="sng" dirty="0">
                <a:solidFill>
                  <a:srgbClr val="FF0000"/>
                </a:solidFill>
                <a:effectLst/>
                <a:latin typeface="Georgia"/>
                <a:hlinkClick r:id="rId4">
                  <a:extLst>
                    <a:ext uri="{A12FA001-AC4F-418D-AE19-62706E023703}">
                      <ahyp:hlinkClr xmlns:ahyp="http://schemas.microsoft.com/office/drawing/2018/hyperlinkcolor" val="tx"/>
                    </a:ext>
                  </a:extLst>
                </a:hlinkClick>
              </a:rPr>
              <a:t> walk-in clinics</a:t>
            </a:r>
            <a:r>
              <a:rPr lang="en-US" b="0" i="0" dirty="0">
                <a:solidFill>
                  <a:srgbClr val="FF0000"/>
                </a:solidFill>
                <a:effectLst/>
                <a:latin typeface="Georgia"/>
              </a:rPr>
              <a:t> over the next few months at locations across the county. </a:t>
            </a:r>
            <a:r>
              <a:rPr lang="en-US" b="0" i="0" u="sng" dirty="0">
                <a:solidFill>
                  <a:srgbClr val="FF0000"/>
                </a:solidFill>
                <a:effectLst/>
                <a:latin typeface="Georgia"/>
                <a:hlinkClick r:id="rId4">
                  <a:extLst>
                    <a:ext uri="{A12FA001-AC4F-418D-AE19-62706E023703}">
                      <ahyp:hlinkClr xmlns:ahyp="http://schemas.microsoft.com/office/drawing/2018/hyperlinkcolor" val="tx"/>
                    </a:ext>
                  </a:extLst>
                </a:hlinkClick>
              </a:rPr>
              <a:t>Times and locations are on the Auditor’s office website.</a:t>
            </a:r>
            <a:endParaRPr lang="en-US" dirty="0">
              <a:solidFill>
                <a:srgbClr val="FF0000"/>
              </a:solidFill>
              <a:latin typeface="Georgia"/>
            </a:endParaRPr>
          </a:p>
        </p:txBody>
      </p:sp>
      <p:pic>
        <p:nvPicPr>
          <p:cNvPr id="8" name="Picture 7" descr="Qr code&#10;&#10;Description automatically generated">
            <a:extLst>
              <a:ext uri="{FF2B5EF4-FFF2-40B4-BE49-F238E27FC236}">
                <a16:creationId xmlns:a16="http://schemas.microsoft.com/office/drawing/2014/main" id="{25C040EF-779C-439F-7084-91FC19D59E9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90753" y="3737336"/>
            <a:ext cx="1972258" cy="1972258"/>
          </a:xfrm>
          <a:prstGeom prst="rect">
            <a:avLst/>
          </a:prstGeom>
        </p:spPr>
      </p:pic>
      <p:sp>
        <p:nvSpPr>
          <p:cNvPr id="10" name="TextBox 9">
            <a:extLst>
              <a:ext uri="{FF2B5EF4-FFF2-40B4-BE49-F238E27FC236}">
                <a16:creationId xmlns:a16="http://schemas.microsoft.com/office/drawing/2014/main" id="{0E61E2F2-C5A0-2EB9-16CE-FF308B289C96}"/>
              </a:ext>
            </a:extLst>
          </p:cNvPr>
          <p:cNvSpPr txBox="1"/>
          <p:nvPr/>
        </p:nvSpPr>
        <p:spPr>
          <a:xfrm>
            <a:off x="6645756" y="5742274"/>
            <a:ext cx="4303216" cy="369332"/>
          </a:xfrm>
          <a:prstGeom prst="rect">
            <a:avLst/>
          </a:prstGeom>
          <a:noFill/>
        </p:spPr>
        <p:txBody>
          <a:bodyPr wrap="square">
            <a:spAutoFit/>
          </a:bodyPr>
          <a:lstStyle/>
          <a:p>
            <a:r>
              <a:rPr lang="en-US" dirty="0">
                <a:latin typeface="Georgia" panose="02040502050405020303" pitchFamily="18" charset="0"/>
              </a:rPr>
              <a:t>BOR Mobile Clinic Locations and Times</a:t>
            </a:r>
          </a:p>
        </p:txBody>
      </p:sp>
    </p:spTree>
    <p:extLst>
      <p:ext uri="{BB962C8B-B14F-4D97-AF65-F5344CB8AC3E}">
        <p14:creationId xmlns:p14="http://schemas.microsoft.com/office/powerpoint/2010/main" val="24986655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3">
            <a:extLst>
              <a:ext uri="{FF2B5EF4-FFF2-40B4-BE49-F238E27FC236}">
                <a16:creationId xmlns:a16="http://schemas.microsoft.com/office/drawing/2014/main" id="{FB8FD2F9-2394-4550-B82F-9B86A0F808C9}"/>
              </a:ext>
            </a:extLst>
          </p:cNvPr>
          <p:cNvSpPr txBox="1">
            <a:spLocks/>
          </p:cNvSpPr>
          <p:nvPr/>
        </p:nvSpPr>
        <p:spPr>
          <a:xfrm>
            <a:off x="266647" y="455491"/>
            <a:ext cx="9430970" cy="628377"/>
          </a:xfrm>
          <a:prstGeom prst="rect">
            <a:avLst/>
          </a:prstGeom>
        </p:spPr>
        <p:txBody>
          <a:bodyPr vert="horz" wrap="square" lIns="0" tIns="12700" rIns="0" bIns="0" rtlCol="0" anchor="t">
            <a:sp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12700">
              <a:spcBef>
                <a:spcPts val="100"/>
              </a:spcBef>
            </a:pPr>
            <a:r>
              <a:rPr lang="en-US" sz="4000" b="1" dirty="0">
                <a:latin typeface="Georgia" panose="02040502050405020303" pitchFamily="18" charset="0"/>
              </a:rPr>
              <a:t>Homeowner Assistance Program</a:t>
            </a:r>
          </a:p>
        </p:txBody>
      </p:sp>
      <p:sp>
        <p:nvSpPr>
          <p:cNvPr id="10" name="Rectangle 9">
            <a:extLst>
              <a:ext uri="{FF2B5EF4-FFF2-40B4-BE49-F238E27FC236}">
                <a16:creationId xmlns:a16="http://schemas.microsoft.com/office/drawing/2014/main" id="{B9083DB4-15DF-48E1-A6E5-C72C4300DE99}"/>
              </a:ext>
            </a:extLst>
          </p:cNvPr>
          <p:cNvSpPr/>
          <p:nvPr/>
        </p:nvSpPr>
        <p:spPr>
          <a:xfrm>
            <a:off x="266647" y="1561104"/>
            <a:ext cx="6760549" cy="3849067"/>
          </a:xfrm>
          <a:prstGeom prst="rect">
            <a:avLst/>
          </a:prstGeom>
        </p:spPr>
        <p:txBody>
          <a:bodyPr wrap="square">
            <a:spAutoFit/>
          </a:bodyPr>
          <a:lstStyle/>
          <a:p>
            <a:pPr marL="469265" marR="5080" indent="-457200">
              <a:lnSpc>
                <a:spcPct val="103499"/>
              </a:lnSpc>
              <a:spcAft>
                <a:spcPts val="1200"/>
              </a:spcAft>
              <a:buBlip>
                <a:blip r:embed="rId3">
                  <a:extLst>
                    <a:ext uri="{96DAC541-7B7A-43D3-8B79-37D633B846F1}">
                      <asvg:svgBlip xmlns:asvg="http://schemas.microsoft.com/office/drawing/2016/SVG/main" r:embed="rId4"/>
                    </a:ext>
                  </a:extLst>
                </a:blip>
              </a:buBlip>
            </a:pPr>
            <a:r>
              <a:rPr lang="en-US" spc="-10" dirty="0">
                <a:solidFill>
                  <a:schemeClr val="accent1"/>
                </a:solidFill>
                <a:uFill>
                  <a:solidFill>
                    <a:srgbClr val="0562C1"/>
                  </a:solidFill>
                </a:uFill>
                <a:latin typeface="Georgia" panose="02040502050405020303" pitchFamily="18" charset="0"/>
                <a:cs typeface="Arial" panose="020B0604020202020204" pitchFamily="34" charset="0"/>
              </a:rPr>
              <a:t>Partnership between the Franklin County Auditor’s Office and Legal Aid Society of Columbus, entering its fourth year </a:t>
            </a:r>
          </a:p>
          <a:p>
            <a:pPr marL="469265" marR="5080" indent="-457200">
              <a:lnSpc>
                <a:spcPct val="103499"/>
              </a:lnSpc>
              <a:spcAft>
                <a:spcPts val="1200"/>
              </a:spcAft>
              <a:buBlip>
                <a:blip r:embed="rId3">
                  <a:extLst>
                    <a:ext uri="{96DAC541-7B7A-43D3-8B79-37D633B846F1}">
                      <asvg:svgBlip xmlns:asvg="http://schemas.microsoft.com/office/drawing/2016/SVG/main" r:embed="rId4"/>
                    </a:ext>
                  </a:extLst>
                </a:blip>
              </a:buBlip>
            </a:pPr>
            <a:r>
              <a:rPr lang="en-US" spc="-10" dirty="0">
                <a:solidFill>
                  <a:schemeClr val="accent1"/>
                </a:solidFill>
                <a:uFill>
                  <a:solidFill>
                    <a:srgbClr val="0562C1"/>
                  </a:solidFill>
                </a:uFill>
                <a:latin typeface="Georgia" panose="02040502050405020303" pitchFamily="18" charset="0"/>
                <a:cs typeface="Arial" panose="020B0604020202020204" pitchFamily="34" charset="0"/>
              </a:rPr>
              <a:t>Increases access to the Franklin County Board of Revision Process for households with less than $75,000 annual income</a:t>
            </a:r>
          </a:p>
          <a:p>
            <a:pPr marL="469265" marR="5080" indent="-457200">
              <a:lnSpc>
                <a:spcPct val="103499"/>
              </a:lnSpc>
              <a:spcAft>
                <a:spcPts val="1200"/>
              </a:spcAft>
              <a:buBlip>
                <a:blip r:embed="rId3">
                  <a:extLst>
                    <a:ext uri="{96DAC541-7B7A-43D3-8B79-37D633B846F1}">
                      <asvg:svgBlip xmlns:asvg="http://schemas.microsoft.com/office/drawing/2016/SVG/main" r:embed="rId4"/>
                    </a:ext>
                  </a:extLst>
                </a:blip>
              </a:buBlip>
            </a:pPr>
            <a:r>
              <a:rPr lang="en-US" spc="-10" dirty="0">
                <a:solidFill>
                  <a:schemeClr val="accent1"/>
                </a:solidFill>
                <a:uFill>
                  <a:solidFill>
                    <a:srgbClr val="0562C1"/>
                  </a:solidFill>
                </a:uFill>
                <a:latin typeface="Georgia" panose="02040502050405020303" pitchFamily="18" charset="0"/>
                <a:cs typeface="Arial" panose="020B0604020202020204" pitchFamily="34" charset="0"/>
              </a:rPr>
              <a:t>Connects homeowners to volunteer attorneys and real estate professionals to think through required paperwork and the value of their home</a:t>
            </a:r>
          </a:p>
          <a:p>
            <a:pPr marL="12065" marR="5080">
              <a:lnSpc>
                <a:spcPct val="103499"/>
              </a:lnSpc>
              <a:spcAft>
                <a:spcPts val="1200"/>
              </a:spcAft>
            </a:pPr>
            <a:endParaRPr lang="en-US" sz="2800" spc="-10" dirty="0">
              <a:solidFill>
                <a:schemeClr val="accent1"/>
              </a:solidFill>
              <a:uFill>
                <a:solidFill>
                  <a:srgbClr val="0562C1"/>
                </a:solidFill>
              </a:uFill>
              <a:latin typeface="Georgia" panose="02040502050405020303" pitchFamily="18" charset="0"/>
              <a:cs typeface="Arial" panose="020B0604020202020204" pitchFamily="34" charset="0"/>
            </a:endParaRPr>
          </a:p>
          <a:p>
            <a:pPr marL="469265" marR="5080" indent="-457200">
              <a:lnSpc>
                <a:spcPct val="103499"/>
              </a:lnSpc>
              <a:buFont typeface="Arial" panose="020B0604020202020204" pitchFamily="34" charset="0"/>
              <a:buChar char="•"/>
            </a:pPr>
            <a:endParaRPr lang="en-US" sz="2800" b="1" spc="-10" dirty="0">
              <a:solidFill>
                <a:srgbClr val="494682"/>
              </a:solidFill>
              <a:uFill>
                <a:solidFill>
                  <a:srgbClr val="0562C1"/>
                </a:solidFill>
              </a:uFill>
              <a:latin typeface="Arial" panose="020B0604020202020204" pitchFamily="34" charset="0"/>
              <a:cs typeface="Arial" panose="020B0604020202020204" pitchFamily="34" charset="0"/>
            </a:endParaRPr>
          </a:p>
        </p:txBody>
      </p:sp>
      <p:pic>
        <p:nvPicPr>
          <p:cNvPr id="2050" name="Picture 2" descr="A picture containing grass, outdoor, building, house&#10;&#10;Description automatically generated">
            <a:extLst>
              <a:ext uri="{FF2B5EF4-FFF2-40B4-BE49-F238E27FC236}">
                <a16:creationId xmlns:a16="http://schemas.microsoft.com/office/drawing/2014/main" id="{E5352960-557C-317B-E2A7-C718A36707E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19583" y="1395932"/>
            <a:ext cx="4009610" cy="48924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15148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3">
            <a:extLst>
              <a:ext uri="{FF2B5EF4-FFF2-40B4-BE49-F238E27FC236}">
                <a16:creationId xmlns:a16="http://schemas.microsoft.com/office/drawing/2014/main" id="{FB8FD2F9-2394-4550-B82F-9B86A0F808C9}"/>
              </a:ext>
            </a:extLst>
          </p:cNvPr>
          <p:cNvSpPr txBox="1">
            <a:spLocks/>
          </p:cNvSpPr>
          <p:nvPr/>
        </p:nvSpPr>
        <p:spPr>
          <a:xfrm>
            <a:off x="174432" y="943449"/>
            <a:ext cx="9781051" cy="689932"/>
          </a:xfrm>
          <a:prstGeom prst="rect">
            <a:avLst/>
          </a:prstGeom>
        </p:spPr>
        <p:txBody>
          <a:bodyPr vert="horz" wrap="square" lIns="0" tIns="12700" rIns="0" bIns="0" rtlCol="0" anchor="t">
            <a:sp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12700">
              <a:spcBef>
                <a:spcPts val="100"/>
              </a:spcBef>
            </a:pPr>
            <a:r>
              <a:rPr lang="en-US" sz="4400" b="1" dirty="0">
                <a:latin typeface="Georgia" panose="02040502050405020303" pitchFamily="18" charset="0"/>
              </a:rPr>
              <a:t>The Homestead Exemption</a:t>
            </a:r>
          </a:p>
        </p:txBody>
      </p:sp>
      <p:sp>
        <p:nvSpPr>
          <p:cNvPr id="10" name="Rectangle 9">
            <a:extLst>
              <a:ext uri="{FF2B5EF4-FFF2-40B4-BE49-F238E27FC236}">
                <a16:creationId xmlns:a16="http://schemas.microsoft.com/office/drawing/2014/main" id="{B9083DB4-15DF-48E1-A6E5-C72C4300DE99}"/>
              </a:ext>
            </a:extLst>
          </p:cNvPr>
          <p:cNvSpPr/>
          <p:nvPr/>
        </p:nvSpPr>
        <p:spPr>
          <a:xfrm>
            <a:off x="122990" y="2086268"/>
            <a:ext cx="9511521" cy="3233257"/>
          </a:xfrm>
          <a:prstGeom prst="rect">
            <a:avLst/>
          </a:prstGeom>
        </p:spPr>
        <p:txBody>
          <a:bodyPr wrap="square" lIns="91440" tIns="45720" rIns="91440" bIns="45720" anchor="t">
            <a:spAutoFit/>
          </a:bodyPr>
          <a:lstStyle/>
          <a:p>
            <a:pPr marL="297815" marR="5080" indent="-285750">
              <a:lnSpc>
                <a:spcPct val="103499"/>
              </a:lnSpc>
              <a:spcAft>
                <a:spcPts val="1200"/>
              </a:spcAft>
              <a:buFont typeface="Arial"/>
              <a:buChar char="•"/>
            </a:pPr>
            <a:r>
              <a:rPr lang="en-US" sz="1400" spc="-10" dirty="0">
                <a:solidFill>
                  <a:schemeClr val="accent1"/>
                </a:solidFill>
                <a:uFill>
                  <a:solidFill>
                    <a:srgbClr val="0562C1"/>
                  </a:solidFill>
                </a:uFill>
                <a:latin typeface="Georgia" panose="02040502050405020303" pitchFamily="18" charset="0"/>
                <a:cs typeface="Arial"/>
              </a:rPr>
              <a:t>Statewide program that allows qualified senior citizens and permanently and totally disabled homeowners to reduce their property tax by shielding some of the auditor’s appraised value of their home from taxation. </a:t>
            </a:r>
            <a:endParaRPr lang="en-US" sz="1400" spc="-10" dirty="0">
              <a:solidFill>
                <a:schemeClr val="accent1"/>
              </a:solidFill>
              <a:uFill>
                <a:solidFill>
                  <a:srgbClr val="0562C1"/>
                </a:solidFill>
              </a:uFill>
              <a:latin typeface="Georgia" panose="02040502050405020303" pitchFamily="18" charset="0"/>
              <a:cs typeface="Arial" panose="020B0604020202020204" pitchFamily="34" charset="0"/>
            </a:endParaRPr>
          </a:p>
          <a:p>
            <a:pPr marL="297815" marR="5080" indent="-285750">
              <a:lnSpc>
                <a:spcPct val="103499"/>
              </a:lnSpc>
              <a:spcAft>
                <a:spcPts val="1200"/>
              </a:spcAft>
              <a:buFont typeface="Arial"/>
              <a:buChar char="•"/>
            </a:pPr>
            <a:r>
              <a:rPr lang="en-US" sz="1400" b="1" dirty="0">
                <a:solidFill>
                  <a:schemeClr val="accent1"/>
                </a:solidFill>
                <a:effectLst/>
                <a:latin typeface="Georgia" panose="02040502050405020303" pitchFamily="18" charset="0"/>
                <a:ea typeface="Calibri" panose="020F0502020204030204" pitchFamily="34" charset="0"/>
                <a:cs typeface="Calibri" panose="020F0502020204030204" pitchFamily="34" charset="0"/>
              </a:rPr>
              <a:t>For 2024, the homestead exemption for seniors and disabled persons allows eligible homeowners to exempt the first $26,200 of their home’s appraised value from taxation.</a:t>
            </a:r>
            <a:r>
              <a:rPr lang="en-US" sz="1400" b="0" i="0" dirty="0">
                <a:solidFill>
                  <a:srgbClr val="333333"/>
                </a:solidFill>
                <a:effectLst/>
                <a:latin typeface="Georgia" panose="02040502050405020303" pitchFamily="18" charset="0"/>
              </a:rPr>
              <a:t> </a:t>
            </a:r>
            <a:r>
              <a:rPr lang="en-US" sz="1400" b="0" i="0" dirty="0">
                <a:solidFill>
                  <a:srgbClr val="002060"/>
                </a:solidFill>
                <a:effectLst/>
                <a:latin typeface="Georgia" panose="02040502050405020303" pitchFamily="18" charset="0"/>
              </a:rPr>
              <a:t>For example, an eligible owner of a home with an auditor's appraised value of $100,000 will be billed as if the home were valued at $73,800.</a:t>
            </a:r>
            <a:r>
              <a:rPr lang="en-US" sz="1400" b="1" dirty="0">
                <a:solidFill>
                  <a:srgbClr val="002060"/>
                </a:solidFill>
                <a:effectLst/>
                <a:latin typeface="Georgia" panose="02040502050405020303" pitchFamily="18" charset="0"/>
                <a:ea typeface="Calibri" panose="020F0502020204030204" pitchFamily="34" charset="0"/>
                <a:cs typeface="Calibri" panose="020F0502020204030204" pitchFamily="34" charset="0"/>
              </a:rPr>
              <a:t> </a:t>
            </a:r>
            <a:endParaRPr lang="en-US" sz="1400" dirty="0">
              <a:solidFill>
                <a:srgbClr val="002060"/>
              </a:solidFill>
              <a:effectLst/>
              <a:latin typeface="Georgia" panose="02040502050405020303" pitchFamily="18" charset="0"/>
              <a:ea typeface="Calibri" panose="020F0502020204030204" pitchFamily="34" charset="0"/>
            </a:endParaRPr>
          </a:p>
          <a:p>
            <a:pPr marL="285750" marR="0" lvl="0" indent="-285750">
              <a:spcBef>
                <a:spcPts val="0"/>
              </a:spcBef>
              <a:spcAft>
                <a:spcPts val="0"/>
              </a:spcAft>
              <a:buFont typeface="Arial"/>
              <a:buChar char="•"/>
            </a:pPr>
            <a:r>
              <a:rPr lang="en-US" sz="1400" dirty="0">
                <a:solidFill>
                  <a:schemeClr val="accent1"/>
                </a:solidFill>
                <a:effectLst/>
                <a:latin typeface="Georgia" panose="02040502050405020303" pitchFamily="18" charset="0"/>
                <a:ea typeface="Calibri" panose="020F0502020204030204" pitchFamily="34" charset="0"/>
                <a:cs typeface="Calibri" panose="020F0502020204030204" pitchFamily="34" charset="0"/>
              </a:rPr>
              <a:t>To qualify, a homeowner must meet the following requirements:</a:t>
            </a:r>
            <a:endParaRPr lang="en-US" sz="1400" dirty="0">
              <a:solidFill>
                <a:schemeClr val="accent1"/>
              </a:solidFill>
              <a:effectLst/>
              <a:latin typeface="Georgia" panose="02040502050405020303" pitchFamily="18" charset="0"/>
              <a:ea typeface="Calibri" panose="020F0502020204030204" pitchFamily="34" charset="0"/>
            </a:endParaRPr>
          </a:p>
          <a:p>
            <a:pPr marL="742950" lvl="1" indent="-285750">
              <a:buFont typeface="Courier New" panose="02070309020205020404" pitchFamily="49" charset="0"/>
              <a:buChar char="o"/>
            </a:pPr>
            <a:r>
              <a:rPr lang="en-US" sz="1400" b="1" dirty="0">
                <a:solidFill>
                  <a:schemeClr val="accent1"/>
                </a:solidFill>
                <a:effectLst/>
                <a:latin typeface="Georgia" panose="02040502050405020303" pitchFamily="18" charset="0"/>
                <a:ea typeface="Calibri" panose="020F0502020204030204" pitchFamily="34" charset="0"/>
                <a:cs typeface="Calibri"/>
              </a:rPr>
              <a:t>Own and occupy the home</a:t>
            </a:r>
            <a:r>
              <a:rPr lang="en-US" sz="1400" dirty="0">
                <a:solidFill>
                  <a:schemeClr val="accent1"/>
                </a:solidFill>
                <a:effectLst/>
                <a:latin typeface="Georgia" panose="02040502050405020303" pitchFamily="18" charset="0"/>
                <a:ea typeface="Calibri" panose="020F0502020204030204" pitchFamily="34" charset="0"/>
                <a:cs typeface="Calibri"/>
              </a:rPr>
              <a:t> as their primary place of residence</a:t>
            </a:r>
            <a:r>
              <a:rPr lang="en-US" sz="1400" dirty="0">
                <a:solidFill>
                  <a:schemeClr val="accent1"/>
                </a:solidFill>
                <a:latin typeface="Georgia" panose="02040502050405020303" pitchFamily="18" charset="0"/>
                <a:ea typeface="Calibri" panose="020F0502020204030204" pitchFamily="34" charset="0"/>
                <a:cs typeface="Calibri"/>
              </a:rPr>
              <a:t> </a:t>
            </a:r>
          </a:p>
          <a:p>
            <a:pPr marL="742950" lvl="1" indent="-285750">
              <a:buFont typeface="Courier New" panose="02070309020205020404" pitchFamily="49" charset="0"/>
              <a:buChar char="o"/>
            </a:pPr>
            <a:r>
              <a:rPr lang="en-US" sz="1400" b="1" dirty="0">
                <a:solidFill>
                  <a:schemeClr val="accent1"/>
                </a:solidFill>
                <a:effectLst/>
                <a:latin typeface="Georgia" panose="02040502050405020303" pitchFamily="18" charset="0"/>
                <a:ea typeface="Calibri" panose="020F0502020204030204" pitchFamily="34" charset="0"/>
                <a:cs typeface="Calibri"/>
              </a:rPr>
              <a:t>Be 65 years of </a:t>
            </a:r>
            <a:r>
              <a:rPr lang="en-US" sz="1400" b="1" dirty="0">
                <a:solidFill>
                  <a:schemeClr val="accent1"/>
                </a:solidFill>
                <a:latin typeface="Georgia" panose="02040502050405020303" pitchFamily="18" charset="0"/>
                <a:ea typeface="Calibri" panose="020F0502020204030204" pitchFamily="34" charset="0"/>
                <a:cs typeface="Calibri"/>
              </a:rPr>
              <a:t>age or</a:t>
            </a:r>
            <a:r>
              <a:rPr lang="en-US" sz="1400" b="1" dirty="0">
                <a:solidFill>
                  <a:schemeClr val="accent1"/>
                </a:solidFill>
                <a:effectLst/>
                <a:latin typeface="Georgia" panose="02040502050405020303" pitchFamily="18" charset="0"/>
                <a:ea typeface="Calibri" panose="020F0502020204030204" pitchFamily="34" charset="0"/>
                <a:cs typeface="Calibri"/>
              </a:rPr>
              <a:t> be totally and permanently disabled</a:t>
            </a:r>
            <a:r>
              <a:rPr lang="en-US" sz="1400" dirty="0">
                <a:solidFill>
                  <a:schemeClr val="accent1"/>
                </a:solidFill>
                <a:effectLst/>
                <a:latin typeface="Georgia" panose="02040502050405020303" pitchFamily="18" charset="0"/>
                <a:ea typeface="Calibri" panose="020F0502020204030204" pitchFamily="34" charset="0"/>
                <a:cs typeface="Calibri"/>
              </a:rPr>
              <a:t> as of January 1 for the year for which they apply or be the surviving spouse of a person who was receiving the homestead exemption at the time of death</a:t>
            </a:r>
            <a:r>
              <a:rPr lang="en-US" sz="1400" dirty="0">
                <a:solidFill>
                  <a:schemeClr val="accent1"/>
                </a:solidFill>
                <a:latin typeface="Georgia" panose="02040502050405020303" pitchFamily="18" charset="0"/>
                <a:ea typeface="Calibri" panose="020F0502020204030204" pitchFamily="34" charset="0"/>
                <a:cs typeface="Calibri"/>
              </a:rPr>
              <a:t> </a:t>
            </a:r>
            <a:endParaRPr lang="en-US" sz="1400" dirty="0">
              <a:solidFill>
                <a:schemeClr val="accent1"/>
              </a:solidFill>
              <a:latin typeface="Georgia" panose="02040502050405020303" pitchFamily="18" charset="0"/>
              <a:cs typeface="Calibri"/>
            </a:endParaRPr>
          </a:p>
          <a:p>
            <a:pPr marL="742950" marR="0" lvl="1" indent="-285750">
              <a:spcBef>
                <a:spcPts val="0"/>
              </a:spcBef>
              <a:spcAft>
                <a:spcPts val="0"/>
              </a:spcAft>
              <a:buFont typeface="Courier New" panose="02070309020205020404" pitchFamily="49" charset="0"/>
              <a:buChar char="o"/>
            </a:pPr>
            <a:r>
              <a:rPr lang="en-US" sz="1400" dirty="0">
                <a:solidFill>
                  <a:schemeClr val="accent1"/>
                </a:solidFill>
                <a:effectLst/>
                <a:latin typeface="Georgia" panose="02040502050405020303" pitchFamily="18" charset="0"/>
                <a:ea typeface="Calibri" panose="020F0502020204030204" pitchFamily="34" charset="0"/>
                <a:cs typeface="Calibri"/>
              </a:rPr>
              <a:t>Have a </a:t>
            </a:r>
            <a:r>
              <a:rPr lang="en-US" sz="1400" b="1" dirty="0">
                <a:solidFill>
                  <a:schemeClr val="accent1"/>
                </a:solidFill>
                <a:effectLst/>
                <a:latin typeface="Georgia" panose="02040502050405020303" pitchFamily="18" charset="0"/>
                <a:ea typeface="Calibri" panose="020F0502020204030204" pitchFamily="34" charset="0"/>
                <a:cs typeface="Calibri"/>
              </a:rPr>
              <a:t>total household income that does not exceed the amount set by state law</a:t>
            </a:r>
            <a:r>
              <a:rPr lang="en-US" sz="1400" dirty="0">
                <a:solidFill>
                  <a:schemeClr val="accent1"/>
                </a:solidFill>
                <a:effectLst/>
                <a:latin typeface="Georgia" panose="02040502050405020303" pitchFamily="18" charset="0"/>
                <a:ea typeface="Calibri" panose="020F0502020204030204" pitchFamily="34" charset="0"/>
                <a:cs typeface="Calibri"/>
              </a:rPr>
              <a:t>. For the current year, the income requirement is $38,600. </a:t>
            </a:r>
          </a:p>
          <a:p>
            <a:pPr lvl="1"/>
            <a:endParaRPr lang="en-US" sz="1400" dirty="0">
              <a:solidFill>
                <a:schemeClr val="accent1"/>
              </a:solidFill>
              <a:cs typeface="Calibri"/>
            </a:endParaRPr>
          </a:p>
        </p:txBody>
      </p:sp>
      <p:sp>
        <p:nvSpPr>
          <p:cNvPr id="2" name="TextBox 1">
            <a:extLst>
              <a:ext uri="{FF2B5EF4-FFF2-40B4-BE49-F238E27FC236}">
                <a16:creationId xmlns:a16="http://schemas.microsoft.com/office/drawing/2014/main" id="{C638079B-301E-013E-FC47-54621C719C3F}"/>
              </a:ext>
            </a:extLst>
          </p:cNvPr>
          <p:cNvSpPr txBox="1"/>
          <p:nvPr/>
        </p:nvSpPr>
        <p:spPr>
          <a:xfrm>
            <a:off x="490438" y="5259014"/>
            <a:ext cx="9513758" cy="80021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69265" indent="-457200">
              <a:buChar char="•"/>
            </a:pPr>
            <a:endParaRPr lang="en-US" sz="1400" b="1" dirty="0">
              <a:solidFill>
                <a:srgbClr val="29266B"/>
              </a:solidFill>
              <a:latin typeface="Georgia" panose="02040502050405020303" pitchFamily="18" charset="0"/>
              <a:cs typeface="Arial"/>
            </a:endParaRPr>
          </a:p>
          <a:p>
            <a:pPr marL="12065"/>
            <a:r>
              <a:rPr lang="en-US" sz="1400" b="1" dirty="0">
                <a:solidFill>
                  <a:srgbClr val="29266B"/>
                </a:solidFill>
                <a:latin typeface="Georgia" panose="02040502050405020303" pitchFamily="18" charset="0"/>
                <a:cs typeface="Arial"/>
              </a:rPr>
              <a:t>      </a:t>
            </a:r>
            <a:r>
              <a:rPr lang="en-US" sz="1600" b="1" dirty="0">
                <a:solidFill>
                  <a:srgbClr val="FF0000"/>
                </a:solidFill>
                <a:latin typeface="Georgia" panose="02040502050405020303" pitchFamily="18" charset="0"/>
                <a:cs typeface="Arial"/>
              </a:rPr>
              <a:t> For full requirements, visit </a:t>
            </a:r>
            <a:r>
              <a:rPr lang="en-US" sz="1600" b="1" dirty="0">
                <a:solidFill>
                  <a:srgbClr val="FF0000"/>
                </a:solidFill>
                <a:latin typeface="Georgia" panose="02040502050405020303" pitchFamily="18" charset="0"/>
                <a:cs typeface="Arial"/>
                <a:hlinkClick r:id="rId3"/>
              </a:rPr>
              <a:t>https://www.homestead.franklincountyohio.gov</a:t>
            </a:r>
            <a:endParaRPr lang="en-US" sz="1600" b="1" dirty="0">
              <a:solidFill>
                <a:srgbClr val="FF0000"/>
              </a:solidFill>
              <a:latin typeface="Georgia" panose="02040502050405020303" pitchFamily="18" charset="0"/>
              <a:cs typeface="Arial"/>
            </a:endParaRPr>
          </a:p>
          <a:p>
            <a:pPr marL="12065"/>
            <a:r>
              <a:rPr lang="en-US" sz="1600" b="1" dirty="0">
                <a:solidFill>
                  <a:srgbClr val="FF0000"/>
                </a:solidFill>
                <a:cs typeface="Arial"/>
              </a:rPr>
              <a:t>​</a:t>
            </a:r>
            <a:endParaRPr lang="en-US" sz="1600" dirty="0">
              <a:solidFill>
                <a:srgbClr val="000000"/>
              </a:solidFill>
            </a:endParaRPr>
          </a:p>
        </p:txBody>
      </p:sp>
    </p:spTree>
    <p:extLst>
      <p:ext uri="{BB962C8B-B14F-4D97-AF65-F5344CB8AC3E}">
        <p14:creationId xmlns:p14="http://schemas.microsoft.com/office/powerpoint/2010/main" val="37047089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3">
            <a:extLst>
              <a:ext uri="{FF2B5EF4-FFF2-40B4-BE49-F238E27FC236}">
                <a16:creationId xmlns:a16="http://schemas.microsoft.com/office/drawing/2014/main" id="{FB8FD2F9-2394-4550-B82F-9B86A0F808C9}"/>
              </a:ext>
            </a:extLst>
          </p:cNvPr>
          <p:cNvSpPr txBox="1">
            <a:spLocks/>
          </p:cNvSpPr>
          <p:nvPr/>
        </p:nvSpPr>
        <p:spPr>
          <a:xfrm>
            <a:off x="48039" y="418016"/>
            <a:ext cx="9781051" cy="1367041"/>
          </a:xfrm>
          <a:prstGeom prst="rect">
            <a:avLst/>
          </a:prstGeom>
        </p:spPr>
        <p:txBody>
          <a:bodyPr vert="horz" wrap="square" lIns="0" tIns="12700" rIns="0" bIns="0" rtlCol="0" anchor="t">
            <a:sp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12700">
              <a:spcBef>
                <a:spcPts val="100"/>
              </a:spcBef>
            </a:pPr>
            <a:r>
              <a:rPr lang="en-US" sz="4400" b="1" dirty="0">
                <a:latin typeface="Georgia" panose="02040502050405020303" pitchFamily="18" charset="0"/>
              </a:rPr>
              <a:t>Property Tax Assistance Program (PTAP)</a:t>
            </a:r>
          </a:p>
        </p:txBody>
      </p:sp>
      <p:sp>
        <p:nvSpPr>
          <p:cNvPr id="10" name="Rectangle 9">
            <a:extLst>
              <a:ext uri="{FF2B5EF4-FFF2-40B4-BE49-F238E27FC236}">
                <a16:creationId xmlns:a16="http://schemas.microsoft.com/office/drawing/2014/main" id="{B9083DB4-15DF-48E1-A6E5-C72C4300DE99}"/>
              </a:ext>
            </a:extLst>
          </p:cNvPr>
          <p:cNvSpPr/>
          <p:nvPr/>
        </p:nvSpPr>
        <p:spPr>
          <a:xfrm>
            <a:off x="382298" y="2007071"/>
            <a:ext cx="7374862" cy="2532616"/>
          </a:xfrm>
          <a:prstGeom prst="rect">
            <a:avLst/>
          </a:prstGeom>
        </p:spPr>
        <p:txBody>
          <a:bodyPr wrap="square" lIns="91440" tIns="45720" rIns="91440" bIns="45720" anchor="t">
            <a:spAutoFit/>
          </a:bodyPr>
          <a:lstStyle/>
          <a:p>
            <a:pPr marL="469265" marR="5080" indent="-457200">
              <a:lnSpc>
                <a:spcPct val="103499"/>
              </a:lnSpc>
              <a:spcAft>
                <a:spcPts val="1200"/>
              </a:spcAft>
              <a:buBlip>
                <a:blip r:embed="rId3">
                  <a:extLst>
                    <a:ext uri="{96DAC541-7B7A-43D3-8B79-37D633B846F1}">
                      <asvg:svgBlip xmlns:asvg="http://schemas.microsoft.com/office/drawing/2016/SVG/main" r:embed="rId4"/>
                    </a:ext>
                  </a:extLst>
                </a:blip>
              </a:buBlip>
            </a:pPr>
            <a:r>
              <a:rPr lang="en-US" spc="-10" dirty="0">
                <a:solidFill>
                  <a:schemeClr val="accent1"/>
                </a:solidFill>
                <a:uFill>
                  <a:solidFill>
                    <a:srgbClr val="0562C1"/>
                  </a:solidFill>
                </a:uFill>
                <a:latin typeface="Georgia" panose="02040502050405020303" pitchFamily="18" charset="0"/>
                <a:cs typeface="Arial"/>
              </a:rPr>
              <a:t>Onetime financial assistance of partial or full payment of current homeowner property taxes for qualifying older adults or those with a documented permanent disability</a:t>
            </a:r>
          </a:p>
          <a:p>
            <a:pPr marL="469265" marR="5080" indent="-457200">
              <a:lnSpc>
                <a:spcPct val="103499"/>
              </a:lnSpc>
              <a:spcAft>
                <a:spcPts val="1200"/>
              </a:spcAft>
              <a:buBlip>
                <a:blip r:embed="rId3">
                  <a:extLst>
                    <a:ext uri="{96DAC541-7B7A-43D3-8B79-37D633B846F1}">
                      <asvg:svgBlip xmlns:asvg="http://schemas.microsoft.com/office/drawing/2016/SVG/main" r:embed="rId4"/>
                    </a:ext>
                  </a:extLst>
                </a:blip>
              </a:buBlip>
            </a:pPr>
            <a:r>
              <a:rPr lang="en-US" spc="-10" dirty="0">
                <a:solidFill>
                  <a:srgbClr val="FF0000"/>
                </a:solidFill>
                <a:uFill>
                  <a:solidFill>
                    <a:srgbClr val="0562C1"/>
                  </a:solidFill>
                </a:uFill>
                <a:latin typeface="Georgia" panose="02040502050405020303" pitchFamily="18" charset="0"/>
                <a:cs typeface="Arial"/>
              </a:rPr>
              <a:t>Application deadline (for second half of year tax bill): April 19, 2024</a:t>
            </a:r>
          </a:p>
          <a:p>
            <a:pPr marL="469265" marR="5080" indent="-457200">
              <a:lnSpc>
                <a:spcPct val="103499"/>
              </a:lnSpc>
              <a:spcAft>
                <a:spcPts val="1200"/>
              </a:spcAft>
              <a:buBlip>
                <a:blip r:embed="rId3">
                  <a:extLst>
                    <a:ext uri="{96DAC541-7B7A-43D3-8B79-37D633B846F1}">
                      <asvg:svgBlip xmlns:asvg="http://schemas.microsoft.com/office/drawing/2016/SVG/main" r:embed="rId4"/>
                    </a:ext>
                  </a:extLst>
                </a:blip>
              </a:buBlip>
            </a:pPr>
            <a:r>
              <a:rPr lang="en-US" spc="-10" dirty="0">
                <a:solidFill>
                  <a:schemeClr val="accent1"/>
                </a:solidFill>
                <a:uFill>
                  <a:solidFill>
                    <a:srgbClr val="0562C1"/>
                  </a:solidFill>
                </a:uFill>
                <a:latin typeface="Georgia" panose="02040502050405020303" pitchFamily="18" charset="0"/>
                <a:cs typeface="Arial" panose="020B0604020202020204" pitchFamily="34" charset="0"/>
              </a:rPr>
              <a:t>To complete, download application or call 614-525-HOME (4336)</a:t>
            </a:r>
          </a:p>
          <a:p>
            <a:pPr marL="469265" marR="5080" indent="-457200">
              <a:lnSpc>
                <a:spcPct val="103499"/>
              </a:lnSpc>
              <a:buFont typeface="Arial" panose="020B0604020202020204" pitchFamily="34" charset="0"/>
              <a:buChar char="•"/>
            </a:pPr>
            <a:endParaRPr lang="en-US" b="1" spc="-10" dirty="0">
              <a:solidFill>
                <a:srgbClr val="494682"/>
              </a:solidFill>
              <a:uFill>
                <a:solidFill>
                  <a:srgbClr val="0562C1"/>
                </a:solidFill>
              </a:uFill>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04076748-BEA0-AD72-13BB-70EE34C7EA54}"/>
              </a:ext>
            </a:extLst>
          </p:cNvPr>
          <p:cNvPicPr>
            <a:picLocks noChangeAspect="1"/>
          </p:cNvPicPr>
          <p:nvPr/>
        </p:nvPicPr>
        <p:blipFill rotWithShape="1">
          <a:blip r:embed="rId5"/>
          <a:srcRect l="65812" t="63732" r="10000" b="3910"/>
          <a:stretch/>
        </p:blipFill>
        <p:spPr>
          <a:xfrm>
            <a:off x="821357" y="4000252"/>
            <a:ext cx="7199983" cy="2705593"/>
          </a:xfrm>
          <a:prstGeom prst="rect">
            <a:avLst/>
          </a:prstGeom>
        </p:spPr>
      </p:pic>
      <p:pic>
        <p:nvPicPr>
          <p:cNvPr id="4" name="Picture 3">
            <a:extLst>
              <a:ext uri="{FF2B5EF4-FFF2-40B4-BE49-F238E27FC236}">
                <a16:creationId xmlns:a16="http://schemas.microsoft.com/office/drawing/2014/main" id="{876CBF89-3013-E6C6-C78D-13B72D2B25EE}"/>
              </a:ext>
            </a:extLst>
          </p:cNvPr>
          <p:cNvPicPr>
            <a:picLocks noChangeAspect="1"/>
          </p:cNvPicPr>
          <p:nvPr/>
        </p:nvPicPr>
        <p:blipFill rotWithShape="1">
          <a:blip r:embed="rId5"/>
          <a:srcRect l="82438" t="33963" r="11062" b="44413"/>
          <a:stretch/>
        </p:blipFill>
        <p:spPr>
          <a:xfrm>
            <a:off x="7761532" y="2386761"/>
            <a:ext cx="2001187" cy="1868785"/>
          </a:xfrm>
          <a:prstGeom prst="rect">
            <a:avLst/>
          </a:prstGeom>
        </p:spPr>
      </p:pic>
    </p:spTree>
    <p:extLst>
      <p:ext uri="{BB962C8B-B14F-4D97-AF65-F5344CB8AC3E}">
        <p14:creationId xmlns:p14="http://schemas.microsoft.com/office/powerpoint/2010/main" val="24223565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695595-9D6E-30BE-A9FC-EC4380031719}"/>
              </a:ext>
            </a:extLst>
          </p:cNvPr>
          <p:cNvSpPr>
            <a:spLocks noGrp="1"/>
          </p:cNvSpPr>
          <p:nvPr>
            <p:ph type="title"/>
          </p:nvPr>
        </p:nvSpPr>
        <p:spPr>
          <a:xfrm>
            <a:off x="7372026" y="1926076"/>
            <a:ext cx="3737268" cy="1320800"/>
          </a:xfrm>
        </p:spPr>
        <p:txBody>
          <a:bodyPr>
            <a:noAutofit/>
          </a:bodyPr>
          <a:lstStyle/>
          <a:p>
            <a:r>
              <a:rPr lang="en-US" sz="4400" b="1" dirty="0">
                <a:latin typeface="Georgia" panose="02040502050405020303" pitchFamily="18" charset="0"/>
              </a:rPr>
              <a:t>Property Search</a:t>
            </a:r>
          </a:p>
        </p:txBody>
      </p:sp>
      <p:sp>
        <p:nvSpPr>
          <p:cNvPr id="11" name="Content Placeholder 10">
            <a:extLst>
              <a:ext uri="{FF2B5EF4-FFF2-40B4-BE49-F238E27FC236}">
                <a16:creationId xmlns:a16="http://schemas.microsoft.com/office/drawing/2014/main" id="{5C0DAFA6-64D8-3F31-BE17-DEA35A31508C}"/>
              </a:ext>
            </a:extLst>
          </p:cNvPr>
          <p:cNvSpPr>
            <a:spLocks noGrp="1"/>
          </p:cNvSpPr>
          <p:nvPr>
            <p:ph idx="1"/>
          </p:nvPr>
        </p:nvSpPr>
        <p:spPr>
          <a:xfrm>
            <a:off x="3261051" y="4271524"/>
            <a:ext cx="6417970" cy="2789259"/>
          </a:xfrm>
        </p:spPr>
        <p:txBody>
          <a:bodyPr>
            <a:normAutofit/>
          </a:bodyPr>
          <a:lstStyle/>
          <a:p>
            <a:pPr>
              <a:lnSpc>
                <a:spcPct val="90000"/>
              </a:lnSpc>
              <a:buBlip>
                <a:blip r:embed="rId3">
                  <a:extLst>
                    <a:ext uri="{96DAC541-7B7A-43D3-8B79-37D633B846F1}">
                      <asvg:svgBlip xmlns:asvg="http://schemas.microsoft.com/office/drawing/2016/SVG/main" r:embed="rId4"/>
                    </a:ext>
                  </a:extLst>
                </a:blip>
              </a:buBlip>
            </a:pPr>
            <a:r>
              <a:rPr lang="en-US" sz="1500" dirty="0">
                <a:solidFill>
                  <a:schemeClr val="accent1"/>
                </a:solidFill>
                <a:latin typeface="Georgia" panose="02040502050405020303" pitchFamily="18" charset="0"/>
              </a:rPr>
              <a:t>Search any property in Franklin County on the Auditor’s office website</a:t>
            </a:r>
            <a:endParaRPr lang="en-US" sz="1500" dirty="0">
              <a:solidFill>
                <a:schemeClr val="accent2"/>
              </a:solidFill>
              <a:latin typeface="Georgia" panose="02040502050405020303" pitchFamily="18" charset="0"/>
            </a:endParaRPr>
          </a:p>
          <a:p>
            <a:pPr>
              <a:lnSpc>
                <a:spcPct val="90000"/>
              </a:lnSpc>
              <a:buBlip>
                <a:blip r:embed="rId3">
                  <a:extLst>
                    <a:ext uri="{96DAC541-7B7A-43D3-8B79-37D633B846F1}">
                      <asvg:svgBlip xmlns:asvg="http://schemas.microsoft.com/office/drawing/2016/SVG/main" r:embed="rId4"/>
                    </a:ext>
                  </a:extLst>
                </a:blip>
              </a:buBlip>
            </a:pPr>
            <a:r>
              <a:rPr lang="en-US" sz="1500" dirty="0">
                <a:solidFill>
                  <a:schemeClr val="accent1"/>
                </a:solidFill>
                <a:latin typeface="Georgia" panose="02040502050405020303" pitchFamily="18" charset="0"/>
              </a:rPr>
              <a:t>You can search properties by Owner Name, Address or Parcel Number</a:t>
            </a:r>
          </a:p>
          <a:p>
            <a:pPr>
              <a:lnSpc>
                <a:spcPct val="90000"/>
              </a:lnSpc>
              <a:buBlip>
                <a:blip r:embed="rId3">
                  <a:extLst>
                    <a:ext uri="{96DAC541-7B7A-43D3-8B79-37D633B846F1}">
                      <asvg:svgBlip xmlns:asvg="http://schemas.microsoft.com/office/drawing/2016/SVG/main" r:embed="rId4"/>
                    </a:ext>
                  </a:extLst>
                </a:blip>
              </a:buBlip>
            </a:pPr>
            <a:r>
              <a:rPr lang="en-US" sz="1500" dirty="0">
                <a:solidFill>
                  <a:schemeClr val="accent1"/>
                </a:solidFill>
                <a:latin typeface="Georgia" panose="02040502050405020303" pitchFamily="18" charset="0"/>
              </a:rPr>
              <a:t>Compare properties across neighborhood, municipality, school district, county and state using advanced GIS mapping tools</a:t>
            </a:r>
          </a:p>
          <a:p>
            <a:pPr>
              <a:lnSpc>
                <a:spcPct val="90000"/>
              </a:lnSpc>
            </a:pPr>
            <a:endParaRPr lang="en-US" sz="1500" dirty="0"/>
          </a:p>
        </p:txBody>
      </p:sp>
      <p:sp>
        <p:nvSpPr>
          <p:cNvPr id="67" name="Isosceles Triangle 66">
            <a:extLst>
              <a:ext uri="{FF2B5EF4-FFF2-40B4-BE49-F238E27FC236}">
                <a16:creationId xmlns:a16="http://schemas.microsoft.com/office/drawing/2014/main" id="{3BCB5F6A-9EB0-40B0-9D13-3023E9A20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5" name="Picture 14" descr="Qr code&#10;&#10;Description automatically generated">
            <a:extLst>
              <a:ext uri="{FF2B5EF4-FFF2-40B4-BE49-F238E27FC236}">
                <a16:creationId xmlns:a16="http://schemas.microsoft.com/office/drawing/2014/main" id="{456C93C4-671A-32A6-45BD-45E4C24B20F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19502" y="4588004"/>
            <a:ext cx="1078149" cy="1078149"/>
          </a:xfrm>
          <a:prstGeom prst="rect">
            <a:avLst/>
          </a:prstGeom>
        </p:spPr>
      </p:pic>
      <p:sp>
        <p:nvSpPr>
          <p:cNvPr id="16" name="TextBox 15">
            <a:extLst>
              <a:ext uri="{FF2B5EF4-FFF2-40B4-BE49-F238E27FC236}">
                <a16:creationId xmlns:a16="http://schemas.microsoft.com/office/drawing/2014/main" id="{924FBD26-CFA7-080B-6104-0582B5B23087}"/>
              </a:ext>
            </a:extLst>
          </p:cNvPr>
          <p:cNvSpPr txBox="1"/>
          <p:nvPr/>
        </p:nvSpPr>
        <p:spPr>
          <a:xfrm>
            <a:off x="842597" y="5726893"/>
            <a:ext cx="1631961" cy="523220"/>
          </a:xfrm>
          <a:prstGeom prst="rect">
            <a:avLst/>
          </a:prstGeom>
          <a:noFill/>
        </p:spPr>
        <p:txBody>
          <a:bodyPr wrap="square" rtlCol="0">
            <a:spAutoFit/>
          </a:bodyPr>
          <a:lstStyle/>
          <a:p>
            <a:r>
              <a:rPr lang="en-US" sz="1400">
                <a:latin typeface="Georgia" panose="02040502050405020303" pitchFamily="18" charset="0"/>
              </a:rPr>
              <a:t>Visit the Property Search Homepage</a:t>
            </a:r>
          </a:p>
        </p:txBody>
      </p:sp>
      <p:pic>
        <p:nvPicPr>
          <p:cNvPr id="8" name="Picture 7" descr="Graphical user interface, application&#10;&#10;Description automatically generated">
            <a:extLst>
              <a:ext uri="{FF2B5EF4-FFF2-40B4-BE49-F238E27FC236}">
                <a16:creationId xmlns:a16="http://schemas.microsoft.com/office/drawing/2014/main" id="{71618773-66AB-2B15-6751-B57689D1CB7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8362" y="188393"/>
            <a:ext cx="6995301" cy="4077261"/>
          </a:xfrm>
          <a:prstGeom prst="rect">
            <a:avLst/>
          </a:prstGeom>
        </p:spPr>
      </p:pic>
    </p:spTree>
    <p:extLst>
      <p:ext uri="{BB962C8B-B14F-4D97-AF65-F5344CB8AC3E}">
        <p14:creationId xmlns:p14="http://schemas.microsoft.com/office/powerpoint/2010/main" val="3151052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019405-4504-19A1-728F-068D921F496D}"/>
              </a:ext>
            </a:extLst>
          </p:cNvPr>
          <p:cNvSpPr>
            <a:spLocks noGrp="1"/>
          </p:cNvSpPr>
          <p:nvPr>
            <p:ph type="title"/>
          </p:nvPr>
        </p:nvSpPr>
        <p:spPr/>
        <p:txBody>
          <a:bodyPr/>
          <a:lstStyle/>
          <a:p>
            <a:endParaRPr lang="en-US"/>
          </a:p>
        </p:txBody>
      </p:sp>
      <p:pic>
        <p:nvPicPr>
          <p:cNvPr id="5" name="Content Placeholder 4" descr="Diagram, map&#10;&#10;Description automatically generated">
            <a:extLst>
              <a:ext uri="{FF2B5EF4-FFF2-40B4-BE49-F238E27FC236}">
                <a16:creationId xmlns:a16="http://schemas.microsoft.com/office/drawing/2014/main" id="{CB4D212A-3D89-918D-5543-62C337F9BE38}"/>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77334" y="609600"/>
            <a:ext cx="10179033" cy="5573948"/>
          </a:xfrm>
        </p:spPr>
      </p:pic>
    </p:spTree>
    <p:extLst>
      <p:ext uri="{BB962C8B-B14F-4D97-AF65-F5344CB8AC3E}">
        <p14:creationId xmlns:p14="http://schemas.microsoft.com/office/powerpoint/2010/main" val="16410611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F2E06C-C5F7-63CD-F88D-0602E3A04CB7}"/>
              </a:ext>
            </a:extLst>
          </p:cNvPr>
          <p:cNvSpPr>
            <a:spLocks noGrp="1"/>
          </p:cNvSpPr>
          <p:nvPr>
            <p:ph type="title"/>
          </p:nvPr>
        </p:nvSpPr>
        <p:spPr>
          <a:xfrm>
            <a:off x="5536733" y="609600"/>
            <a:ext cx="4409699" cy="597159"/>
          </a:xfrm>
        </p:spPr>
        <p:txBody>
          <a:bodyPr>
            <a:normAutofit fontScale="90000"/>
          </a:bodyPr>
          <a:lstStyle/>
          <a:p>
            <a:r>
              <a:rPr lang="en-US" sz="3200" b="1" dirty="0">
                <a:latin typeface="Georgia" panose="02040502050405020303" pitchFamily="18" charset="0"/>
              </a:rPr>
              <a:t>Weights &amp; Measures  </a:t>
            </a:r>
          </a:p>
        </p:txBody>
      </p:sp>
      <p:sp>
        <p:nvSpPr>
          <p:cNvPr id="3" name="Content Placeholder 2">
            <a:extLst>
              <a:ext uri="{FF2B5EF4-FFF2-40B4-BE49-F238E27FC236}">
                <a16:creationId xmlns:a16="http://schemas.microsoft.com/office/drawing/2014/main" id="{52E3889A-8793-9A5D-FD7F-D5EF3D0D7F59}"/>
              </a:ext>
            </a:extLst>
          </p:cNvPr>
          <p:cNvSpPr>
            <a:spLocks noGrp="1"/>
          </p:cNvSpPr>
          <p:nvPr>
            <p:ph idx="1"/>
          </p:nvPr>
        </p:nvSpPr>
        <p:spPr>
          <a:xfrm>
            <a:off x="5209563" y="1343609"/>
            <a:ext cx="4736869" cy="4904791"/>
          </a:xfrm>
        </p:spPr>
        <p:txBody>
          <a:bodyPr>
            <a:normAutofit/>
          </a:bodyPr>
          <a:lstStyle/>
          <a:p>
            <a:pPr>
              <a:lnSpc>
                <a:spcPct val="90000"/>
              </a:lnSpc>
              <a:buSzPct val="125000"/>
              <a:buBlip>
                <a:blip r:embed="rId2">
                  <a:extLst>
                    <a:ext uri="{96DAC541-7B7A-43D3-8B79-37D633B846F1}">
                      <asvg:svgBlip xmlns:asvg="http://schemas.microsoft.com/office/drawing/2016/SVG/main" r:embed="rId3"/>
                    </a:ext>
                  </a:extLst>
                </a:blip>
              </a:buBlip>
            </a:pPr>
            <a:r>
              <a:rPr lang="en-US" sz="1400" b="0" i="0" dirty="0">
                <a:effectLst/>
                <a:latin typeface="Georgia" panose="02040502050405020303" pitchFamily="18" charset="0"/>
              </a:rPr>
              <a:t>The Franklin County Auditor is the Sealer of Weights &amp; Measures for businesses in Franklin County, excluding those located in the City of Columbus’</a:t>
            </a:r>
          </a:p>
          <a:p>
            <a:pPr>
              <a:lnSpc>
                <a:spcPct val="90000"/>
              </a:lnSpc>
              <a:buSzPct val="125000"/>
              <a:buBlip>
                <a:blip r:embed="rId2">
                  <a:extLst>
                    <a:ext uri="{96DAC541-7B7A-43D3-8B79-37D633B846F1}">
                      <asvg:svgBlip xmlns:asvg="http://schemas.microsoft.com/office/drawing/2016/SVG/main" r:embed="rId3"/>
                    </a:ext>
                  </a:extLst>
                </a:blip>
              </a:buBlip>
            </a:pPr>
            <a:r>
              <a:rPr lang="en-US" sz="1400" b="0" i="0" dirty="0">
                <a:effectLst/>
                <a:latin typeface="Georgia" panose="02040502050405020303" pitchFamily="18" charset="0"/>
              </a:rPr>
              <a:t>The auditor is required to see that Ohio laws relatin</a:t>
            </a:r>
            <a:r>
              <a:rPr lang="en-US" sz="1400" dirty="0">
                <a:latin typeface="Georgia" panose="02040502050405020303" pitchFamily="18" charset="0"/>
              </a:rPr>
              <a:t>g to weights and measures </a:t>
            </a:r>
            <a:r>
              <a:rPr lang="en-US" sz="1400" b="0" i="0" dirty="0">
                <a:effectLst/>
                <a:latin typeface="Georgia" panose="02040502050405020303" pitchFamily="18" charset="0"/>
              </a:rPr>
              <a:t>are strictly enforced and shall assist in the prosecution of violations within his jurisdiction. </a:t>
            </a:r>
          </a:p>
          <a:p>
            <a:pPr>
              <a:lnSpc>
                <a:spcPct val="90000"/>
              </a:lnSpc>
              <a:buSzPct val="125000"/>
              <a:buBlip>
                <a:blip r:embed="rId2">
                  <a:extLst>
                    <a:ext uri="{96DAC541-7B7A-43D3-8B79-37D633B846F1}">
                      <asvg:svgBlip xmlns:asvg="http://schemas.microsoft.com/office/drawing/2016/SVG/main" r:embed="rId3"/>
                    </a:ext>
                  </a:extLst>
                </a:blip>
              </a:buBlip>
            </a:pPr>
            <a:r>
              <a:rPr lang="en-US" sz="1400" b="0" i="0" dirty="0">
                <a:effectLst/>
                <a:latin typeface="Georgia" panose="02040502050405020303" pitchFamily="18" charset="0"/>
              </a:rPr>
              <a:t>Some of the devices inspected and tested are fuel meters, retail devices, price verification systems (U.P.C. scanners), packages (such as deli foods, meat and/or food that is packaged), mulch, firewood, taxi meters and more. </a:t>
            </a:r>
          </a:p>
          <a:p>
            <a:pPr>
              <a:lnSpc>
                <a:spcPct val="90000"/>
              </a:lnSpc>
              <a:buSzPct val="125000"/>
              <a:buBlip>
                <a:blip r:embed="rId2">
                  <a:extLst>
                    <a:ext uri="{96DAC541-7B7A-43D3-8B79-37D633B846F1}">
                      <asvg:svgBlip xmlns:asvg="http://schemas.microsoft.com/office/drawing/2016/SVG/main" r:embed="rId3"/>
                    </a:ext>
                  </a:extLst>
                </a:blip>
              </a:buBlip>
            </a:pPr>
            <a:r>
              <a:rPr lang="en-US" sz="1400" b="0" i="0" dirty="0">
                <a:effectLst/>
                <a:latin typeface="Georgia" panose="02040502050405020303" pitchFamily="18" charset="0"/>
              </a:rPr>
              <a:t>Each device is inspected at least once a year. The inspectors work to protect consumers and merchants by ensuring that the weighing and measuring devices are correct and accurate. </a:t>
            </a:r>
          </a:p>
          <a:p>
            <a:pPr>
              <a:lnSpc>
                <a:spcPct val="90000"/>
              </a:lnSpc>
              <a:buSzPct val="125000"/>
              <a:buBlip>
                <a:blip r:embed="rId2">
                  <a:extLst>
                    <a:ext uri="{96DAC541-7B7A-43D3-8B79-37D633B846F1}">
                      <asvg:svgBlip xmlns:asvg="http://schemas.microsoft.com/office/drawing/2016/SVG/main" r:embed="rId3"/>
                    </a:ext>
                  </a:extLst>
                </a:blip>
              </a:buBlip>
            </a:pPr>
            <a:r>
              <a:rPr lang="en-US" sz="1400" b="0" i="0" dirty="0">
                <a:effectLst/>
                <a:latin typeface="Georgia" panose="02040502050405020303" pitchFamily="18" charset="0"/>
              </a:rPr>
              <a:t>The True Transactions Award is a recognition given by the Franklin County Auditor’s office to businesses that have a flawless record of using accurate scanners and scales that have been verified by Auditor’s office Weights and Measures inspectors. </a:t>
            </a:r>
            <a:endParaRPr lang="en-US" sz="1400" dirty="0">
              <a:latin typeface="Georgia" panose="02040502050405020303" pitchFamily="18" charset="0"/>
            </a:endParaRPr>
          </a:p>
        </p:txBody>
      </p:sp>
      <p:pic>
        <p:nvPicPr>
          <p:cNvPr id="7" name="Picture 6" descr="A picture containing person, indoor, preparing, cooking&#10;&#10;Description automatically generated">
            <a:extLst>
              <a:ext uri="{FF2B5EF4-FFF2-40B4-BE49-F238E27FC236}">
                <a16:creationId xmlns:a16="http://schemas.microsoft.com/office/drawing/2014/main" id="{AEF10590-2F4B-90E1-9474-7ED791960F0E}"/>
              </a:ext>
            </a:extLst>
          </p:cNvPr>
          <p:cNvPicPr>
            <a:picLocks noChangeAspect="1"/>
          </p:cNvPicPr>
          <p:nvPr/>
        </p:nvPicPr>
        <p:blipFill rotWithShape="1">
          <a:blip r:embed="rId4">
            <a:extLst>
              <a:ext uri="{28A0092B-C50C-407E-A947-70E740481C1C}">
                <a14:useLocalDpi xmlns:a14="http://schemas.microsoft.com/office/drawing/2010/main" val="0"/>
              </a:ext>
            </a:extLst>
          </a:blip>
          <a:srcRect b="6250"/>
          <a:stretch/>
        </p:blipFill>
        <p:spPr>
          <a:xfrm>
            <a:off x="20" y="-1"/>
            <a:ext cx="539494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
        <p:nvSpPr>
          <p:cNvPr id="15" name="Isosceles Triangle 14">
            <a:extLst>
              <a:ext uri="{FF2B5EF4-FFF2-40B4-BE49-F238E27FC236}">
                <a16:creationId xmlns:a16="http://schemas.microsoft.com/office/drawing/2014/main" id="{3BCB5F6A-9EB0-40B0-9D13-3023E9A20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2363449813"/>
      </p:ext>
    </p:extLst>
  </p:cSld>
  <p:clrMapOvr>
    <a:masterClrMapping/>
  </p:clrMapOvr>
</p:sld>
</file>

<file path=ppt/theme/theme1.xml><?xml version="1.0" encoding="utf-8"?>
<a:theme xmlns:a="http://schemas.openxmlformats.org/drawingml/2006/main" name="Facet">
  <a:themeElements>
    <a:clrScheme name="Custom 1">
      <a:dk1>
        <a:srgbClr val="000000"/>
      </a:dk1>
      <a:lt1>
        <a:srgbClr val="FFFFFF"/>
      </a:lt1>
      <a:dk2>
        <a:srgbClr val="2C3C43"/>
      </a:dk2>
      <a:lt2>
        <a:srgbClr val="EBEBEB"/>
      </a:lt2>
      <a:accent1>
        <a:srgbClr val="29266B"/>
      </a:accent1>
      <a:accent2>
        <a:srgbClr val="E51E23"/>
      </a:accent2>
      <a:accent3>
        <a:srgbClr val="407FFF"/>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8199</TotalTime>
  <Words>984</Words>
  <Application>Microsoft Office PowerPoint</Application>
  <PresentationFormat>Widescreen</PresentationFormat>
  <Paragraphs>94</Paragraphs>
  <Slides>11</Slides>
  <Notes>10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Arial</vt:lpstr>
      <vt:lpstr>Calibri</vt:lpstr>
      <vt:lpstr>Courier New</vt:lpstr>
      <vt:lpstr>Georgia</vt:lpstr>
      <vt:lpstr>Trebuchet MS</vt:lpstr>
      <vt:lpstr>Wingdings 3</vt:lpstr>
      <vt:lpstr>Facet</vt:lpstr>
      <vt:lpstr>An Update From Your Franklin County Auditor’s Office </vt:lpstr>
      <vt:lpstr>2023 Mass Reappraisal: What’s Next  </vt:lpstr>
      <vt:lpstr>PowerPoint Presentation</vt:lpstr>
      <vt:lpstr>PowerPoint Presentation</vt:lpstr>
      <vt:lpstr>PowerPoint Presentation</vt:lpstr>
      <vt:lpstr>PowerPoint Presentation</vt:lpstr>
      <vt:lpstr>Property Search</vt:lpstr>
      <vt:lpstr>PowerPoint Presentation</vt:lpstr>
      <vt:lpstr>Weights &amp; Measures  </vt:lpstr>
      <vt:lpstr>PowerPoint Presentation</vt:lpstr>
      <vt:lpstr>Questions?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Lockrey, Jennifer J.</dc:creator>
  <cp:lastModifiedBy>Cheryl Grossman</cp:lastModifiedBy>
  <cp:revision>168</cp:revision>
  <cp:lastPrinted>2024-02-06T14:54:10Z</cp:lastPrinted>
  <dcterms:created xsi:type="dcterms:W3CDTF">2023-10-23T00:39:02Z</dcterms:created>
  <dcterms:modified xsi:type="dcterms:W3CDTF">2024-02-08T22:18:54Z</dcterms:modified>
</cp:coreProperties>
</file>